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Inter SemiBold"/>
      <p:regular r:id="rId23"/>
      <p:bold r:id="rId24"/>
      <p:italic r:id="rId25"/>
      <p:boldItalic r:id="rId26"/>
    </p:embeddedFont>
    <p:embeddedFont>
      <p:font typeface="Inter"/>
      <p:regular r:id="rId27"/>
      <p:bold r:id="rId28"/>
      <p:italic r:id="rId29"/>
      <p:boldItalic r:id="rId30"/>
    </p:embeddedFont>
    <p:embeddedFont>
      <p:font typeface="Poppins"/>
      <p:regular r:id="rId31"/>
      <p:bold r:id="rId32"/>
      <p:italic r:id="rId33"/>
      <p:boldItalic r:id="rId34"/>
    </p:embeddedFont>
    <p:embeddedFont>
      <p:font typeface="Lato"/>
      <p:regular r:id="rId35"/>
      <p:bold r:id="rId36"/>
      <p:italic r:id="rId37"/>
      <p:boldItalic r:id="rId38"/>
    </p:embeddedFont>
    <p:embeddedFont>
      <p:font typeface="Urbanist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rbanistSemiBold-bold.fntdata"/><Relationship Id="rId20" Type="http://schemas.openxmlformats.org/officeDocument/2006/relationships/slide" Target="slides/slide15.xml"/><Relationship Id="rId42" Type="http://schemas.openxmlformats.org/officeDocument/2006/relationships/font" Target="fonts/UrbanistSemiBold-boldItalic.fntdata"/><Relationship Id="rId41" Type="http://schemas.openxmlformats.org/officeDocument/2006/relationships/font" Target="fonts/UrbanistSemi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SemiBold-bold.fntdata"/><Relationship Id="rId23" Type="http://schemas.openxmlformats.org/officeDocument/2006/relationships/font" Target="fonts/Inter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SemiBold-boldItalic.fntdata"/><Relationship Id="rId25" Type="http://schemas.openxmlformats.org/officeDocument/2006/relationships/font" Target="fonts/InterSemiBold-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regular.fntdata"/><Relationship Id="rId30" Type="http://schemas.openxmlformats.org/officeDocument/2006/relationships/font" Target="fonts/Inter-boldItalic.fntdata"/><Relationship Id="rId11" Type="http://schemas.openxmlformats.org/officeDocument/2006/relationships/slide" Target="slides/slide6.xml"/><Relationship Id="rId33" Type="http://schemas.openxmlformats.org/officeDocument/2006/relationships/font" Target="fonts/Poppins-italic.fntdata"/><Relationship Id="rId10" Type="http://schemas.openxmlformats.org/officeDocument/2006/relationships/slide" Target="slides/slide5.xml"/><Relationship Id="rId32" Type="http://schemas.openxmlformats.org/officeDocument/2006/relationships/font" Target="fonts/Poppins-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Poppins-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UrbanistSemiBold-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ae858be76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ae858be7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aee074403a_6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aee074403a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aee074403a_6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aee074403a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aee074403a_6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aee074403a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ee074403a_6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ee074403a_6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ae858be767_1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ae858be767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aee074403a_6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aee074403a_6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ee074403a_6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ee074403a_6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ae858be767_1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ae858be767_1_8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ae858be76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3ae858be767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aee074403a_5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3aee074403a_54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ae858be767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3ae858be767_1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aee074403a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aee074403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aee074403a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aee074403a_7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aee074403a_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3aee074403a_7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e858be767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3ae858be767_1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ee074403a_6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ee074403a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jpg"/><Relationship Id="rId4" Type="http://schemas.openxmlformats.org/officeDocument/2006/relationships/image" Target="../media/image15.png"/><Relationship Id="rId10"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jpg"/><Relationship Id="rId4" Type="http://schemas.openxmlformats.org/officeDocument/2006/relationships/image" Target="../media/image7.png"/><Relationship Id="rId11" Type="http://schemas.openxmlformats.org/officeDocument/2006/relationships/image" Target="../media/image21.png"/><Relationship Id="rId10" Type="http://schemas.openxmlformats.org/officeDocument/2006/relationships/image" Target="../media/image20.png"/><Relationship Id="rId12" Type="http://schemas.openxmlformats.org/officeDocument/2006/relationships/image" Target="../media/image23.png"/><Relationship Id="rId9"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17.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Beautify this slide" id="84" name="Google Shape;84;p13"/>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Beautify this slide based on these facts:  Do not delete any text of the slide,  Do not modify the photo , I need that the photo be exactly the same as I have in the slide " id="201" name="Google Shape;201;p22"/>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Make this slide beautiful , do not modify the text, you can add icons for them , also for the image, you can make it more attractive in a way you think , give me that" id="206" name="Google Shape;206;p23"/>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For this slide , I Did not have any images , so I searched through the web and selected this one, but I am not satisfied with this image of this slide,  so I need a new image based on the slide context and your recommendation, also you are free to add icons  and make the slide beautiful, but do not add or delete any text of the slide" id="211" name="Google Shape;211;p24"/>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I loved the way you created the slide, but the text is a bit too sicentific as I compare it to the whole atmosphere of all slides, make it more understandable for classroom," id="216" name="Google Shape;216;p25"/>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Beautify this slide" id="221" name="Google Shape;221;p26"/>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Beautify this slide" id="226" name="Google Shape;226;p27"/>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I need you to create two slides for the subject of this &quot;future steps&quot; for me , also make them beautiful ,  input any material that you think is matched and also is in the atmosphere of the slide ,  the context is &quot;Structured Slide Content (bullet points):&#10;&#10;1. Expand Beyond Single-Modality Input&#10; • Integrate multi-modal data sources: Sentinel optical bands, thermal anomalies, vegetation indices (NDVI), weather forecasts, topography (DEM).&#10; • Objective: reduce reliance on RGB alone and prevent the model from “cheating” by using trivial cues.&#10;&#10;2. Implement Spatiotemporal Modeling&#10; • Add temporal sequences (pre-fire + fire-progression windows).&#10; • Explore ConvLSTM / Vision Transformer (ViT) temporal stacks.&#10; • Outcome: capture fire evolution dynamics rather than static frames.&#10;&#10;3. Robust Evaluation Framework&#10; • Introduce IoU, precision/recall, F1, Dice Score, and per-class metrics.&#10; • Build a standardized inference pipeline for region-level scoring.&#10; • Add BCS (Burned-Area Consistency Score) to detect implausible segmentations.&#10;&#10;4. Improve Model Reliability &amp; Governance&#10; • Add mask-loading sanity checks to prevent training on corrupted labels.&#10; • Data bias audit: inspect seasonal, geographic, and sensor-related skews.&#10; • Track model drift and uncertainty estimates.&#10;&#10;5. Scale Training and Model Capacity&#10; • Larger backbone (Swin-Transformer / EfficientNet).&#10; • Parameter sweeps: epochs, batch size, augmentation strength.&#10; • Distributed training for larger datasets and higher resolutions.&#10;&#10;6. Transition Toward a Multi-Modal Wildfire System&#10; • Fuse prediction + environmental data to produce risk-aware maps.&#10; • Develop an inference dashboard with spatial overlays.&#10; • Long-term: real-time monitoring pipeline.&quot;   also write any text that you want for these two slides" id="231" name="Google Shape;231;p28"/>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235" name="Shape 235"/>
        <p:cNvGrpSpPr/>
        <p:nvPr/>
      </p:nvGrpSpPr>
      <p:grpSpPr>
        <a:xfrm>
          <a:off x="0" y="0"/>
          <a:ext cx="0" cy="0"/>
          <a:chOff x="0" y="0"/>
          <a:chExt cx="0" cy="0"/>
        </a:xfrm>
      </p:grpSpPr>
      <p:sp>
        <p:nvSpPr>
          <p:cNvPr id="236" name="Google Shape;236;p29"/>
          <p:cNvSpPr txBox="1"/>
          <p:nvPr/>
        </p:nvSpPr>
        <p:spPr>
          <a:xfrm>
            <a:off x="3238500" y="1781525"/>
            <a:ext cx="5715000" cy="1800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3800">
                <a:solidFill>
                  <a:srgbClr val="F8FAFC"/>
                </a:solidFill>
                <a:latin typeface="Urbanist SemiBold"/>
                <a:ea typeface="Urbanist SemiBold"/>
                <a:cs typeface="Urbanist SemiBold"/>
                <a:sym typeface="Urbanist SemiBold"/>
              </a:rPr>
              <a:t>Thanks for the attention </a:t>
            </a:r>
            <a:endParaRPr sz="3800">
              <a:solidFill>
                <a:srgbClr val="F8FAFC"/>
              </a:solidFill>
              <a:latin typeface="Urbanist SemiBold"/>
              <a:ea typeface="Urbanist SemiBold"/>
              <a:cs typeface="Urbanist SemiBold"/>
              <a:sym typeface="Urbanist SemiBold"/>
            </a:endParaRPr>
          </a:p>
          <a:p>
            <a:pPr indent="0" lvl="0" marL="0" marR="0" rtl="0" algn="ctr">
              <a:spcBef>
                <a:spcPts val="0"/>
              </a:spcBef>
              <a:spcAft>
                <a:spcPts val="0"/>
              </a:spcAft>
              <a:buNone/>
            </a:pPr>
            <a:r>
              <a:t/>
            </a:r>
            <a:endParaRPr sz="4100">
              <a:solidFill>
                <a:srgbClr val="F8FAFC"/>
              </a:solidFill>
              <a:latin typeface="Urbanist SemiBold"/>
              <a:ea typeface="Urbanist SemiBold"/>
              <a:cs typeface="Urbanist SemiBold"/>
              <a:sym typeface="Urbanist SemiBold"/>
            </a:endParaRPr>
          </a:p>
          <a:p>
            <a:pPr indent="0" lvl="0" marL="0" marR="0" rtl="0" algn="l">
              <a:spcBef>
                <a:spcPts val="0"/>
              </a:spcBef>
              <a:spcAft>
                <a:spcPts val="0"/>
              </a:spcAft>
              <a:buNone/>
            </a:pPr>
            <a:r>
              <a:rPr lang="en-US" sz="3800">
                <a:solidFill>
                  <a:srgbClr val="F8FAFC"/>
                </a:solidFill>
                <a:latin typeface="Urbanist SemiBold"/>
                <a:ea typeface="Urbanist SemiBold"/>
                <a:cs typeface="Urbanist SemiBold"/>
                <a:sym typeface="Urbanist SemiBold"/>
              </a:rPr>
              <a:t>           Any questions ? </a:t>
            </a:r>
            <a:endParaRPr sz="3800">
              <a:solidFill>
                <a:srgbClr val="F8FAFC"/>
              </a:solidFill>
              <a:latin typeface="Urbanist SemiBold"/>
              <a:ea typeface="Urbanist SemiBold"/>
              <a:cs typeface="Urbanist SemiBold"/>
              <a:sym typeface="Urbanis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88" name="Shape 88"/>
        <p:cNvGrpSpPr/>
        <p:nvPr/>
      </p:nvGrpSpPr>
      <p:grpSpPr>
        <a:xfrm>
          <a:off x="0" y="0"/>
          <a:ext cx="0" cy="0"/>
          <a:chOff x="0" y="0"/>
          <a:chExt cx="0" cy="0"/>
        </a:xfrm>
      </p:grpSpPr>
      <p:sp>
        <p:nvSpPr>
          <p:cNvPr id="89" name="Google Shape;89;p14"/>
          <p:cNvSpPr/>
          <p:nvPr/>
        </p:nvSpPr>
        <p:spPr>
          <a:xfrm>
            <a:off x="581025" y="4048125"/>
            <a:ext cx="11080500" cy="2662800"/>
          </a:xfrm>
          <a:prstGeom prst="roundRect">
            <a:avLst>
              <a:gd fmla="val 16667" name="adj"/>
            </a:avLst>
          </a:prstGeom>
          <a:solidFill>
            <a:srgbClr val="1B1F31"/>
          </a:solidFill>
          <a:ln cap="flat" cmpd="sng" w="9525">
            <a:solidFill>
              <a:srgbClr val="212C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0" name="Google Shape;90;p14"/>
          <p:cNvSpPr/>
          <p:nvPr/>
        </p:nvSpPr>
        <p:spPr>
          <a:xfrm>
            <a:off x="581025" y="981375"/>
            <a:ext cx="11080500" cy="2992800"/>
          </a:xfrm>
          <a:prstGeom prst="roundRect">
            <a:avLst>
              <a:gd fmla="val 16667" name="adj"/>
            </a:avLst>
          </a:prstGeom>
          <a:solidFill>
            <a:srgbClr val="14192D"/>
          </a:solidFill>
          <a:ln cap="flat" cmpd="sng" w="9525">
            <a:solidFill>
              <a:srgbClr val="212C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1" name="Google Shape;91;p14"/>
          <p:cNvSpPr txBox="1"/>
          <p:nvPr/>
        </p:nvSpPr>
        <p:spPr>
          <a:xfrm>
            <a:off x="810600" y="276300"/>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50" u="none" cap="none" strike="noStrike">
                <a:solidFill>
                  <a:srgbClr val="F8FAFC"/>
                </a:solidFill>
                <a:latin typeface="Inter"/>
                <a:ea typeface="Inter"/>
                <a:cs typeface="Inter"/>
                <a:sym typeface="Inter"/>
              </a:rPr>
              <a:t>Project Objective</a:t>
            </a:r>
            <a:endParaRPr/>
          </a:p>
        </p:txBody>
      </p:sp>
      <p:sp>
        <p:nvSpPr>
          <p:cNvPr id="92" name="Google Shape;92;p14"/>
          <p:cNvSpPr/>
          <p:nvPr/>
        </p:nvSpPr>
        <p:spPr>
          <a:xfrm>
            <a:off x="581025" y="290262"/>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3" name="Google Shape;93;p14"/>
          <p:cNvSpPr txBox="1"/>
          <p:nvPr/>
        </p:nvSpPr>
        <p:spPr>
          <a:xfrm>
            <a:off x="842099" y="1248819"/>
            <a:ext cx="9260100" cy="277200"/>
          </a:xfrm>
          <a:prstGeom prst="rect">
            <a:avLst/>
          </a:prstGeom>
          <a:noFill/>
          <a:ln>
            <a:noFill/>
          </a:ln>
        </p:spPr>
        <p:txBody>
          <a:bodyPr anchorCtr="0" anchor="t" bIns="0" lIns="222925" spcFirstLastPara="1" rIns="0" wrap="square" tIns="0">
            <a:spAutoFit/>
          </a:bodyPr>
          <a:lstStyle/>
          <a:p>
            <a:pPr indent="0" lvl="0" marL="0" marR="0" rtl="0" algn="l">
              <a:spcBef>
                <a:spcPts val="0"/>
              </a:spcBef>
              <a:spcAft>
                <a:spcPts val="0"/>
              </a:spcAft>
              <a:buNone/>
            </a:pPr>
            <a:r>
              <a:rPr b="1" i="0" lang="en-US" sz="1800" u="none" cap="none" strike="noStrike">
                <a:solidFill>
                  <a:srgbClr val="F97316"/>
                </a:solidFill>
                <a:latin typeface="Inter"/>
                <a:ea typeface="Inter"/>
                <a:cs typeface="Inter"/>
                <a:sym typeface="Inter"/>
              </a:rPr>
              <a:t>Core Objective</a:t>
            </a:r>
            <a:endParaRPr>
              <a:solidFill>
                <a:srgbClr val="F97316"/>
              </a:solidFill>
            </a:endParaRPr>
          </a:p>
        </p:txBody>
      </p:sp>
      <p:sp>
        <p:nvSpPr>
          <p:cNvPr id="94" name="Google Shape;94;p14"/>
          <p:cNvSpPr txBox="1"/>
          <p:nvPr/>
        </p:nvSpPr>
        <p:spPr>
          <a:xfrm>
            <a:off x="947425" y="1600374"/>
            <a:ext cx="5028000" cy="12051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Inter"/>
                <a:ea typeface="Inter"/>
                <a:cs typeface="Inter"/>
                <a:sym typeface="Inter"/>
              </a:rPr>
              <a:t>To develop a multimodal deep learning model capable of </a:t>
            </a:r>
            <a:r>
              <a:rPr b="1" i="0" lang="en-US" sz="1350" u="none" cap="none" strike="noStrike">
                <a:solidFill>
                  <a:srgbClr val="F97316"/>
                </a:solidFill>
                <a:latin typeface="Inter"/>
                <a:ea typeface="Inter"/>
                <a:cs typeface="Inter"/>
                <a:sym typeface="Inter"/>
              </a:rPr>
              <a:t>Predicting the final burned area</a:t>
            </a:r>
            <a:r>
              <a:rPr b="1" i="0" lang="en-US" sz="1350" u="none" cap="none" strike="noStrike">
                <a:solidFill>
                  <a:srgbClr val="D35400"/>
                </a:solidFill>
                <a:latin typeface="Inter"/>
                <a:ea typeface="Inter"/>
                <a:cs typeface="Inter"/>
                <a:sym typeface="Inter"/>
              </a:rPr>
              <a:t> </a:t>
            </a:r>
            <a:r>
              <a:rPr b="1" i="0" lang="en-US" sz="1350" u="none" cap="none" strike="noStrike">
                <a:solidFill>
                  <a:srgbClr val="F97316"/>
                </a:solidFill>
                <a:latin typeface="Inter"/>
                <a:ea typeface="Inter"/>
                <a:cs typeface="Inter"/>
                <a:sym typeface="Inter"/>
              </a:rPr>
              <a:t>extent</a:t>
            </a:r>
            <a:r>
              <a:rPr b="1" i="0" lang="en-US" sz="1350" u="none" cap="none" strike="noStrike">
                <a:solidFill>
                  <a:srgbClr val="CBD5E1"/>
                </a:solidFill>
                <a:latin typeface="Inter"/>
                <a:ea typeface="Inter"/>
                <a:cs typeface="Inter"/>
                <a:sym typeface="Inter"/>
              </a:rPr>
              <a:t> of a wildfire right at the moment of ignition, </a:t>
            </a:r>
            <a:r>
              <a:rPr b="0" i="0" lang="en-US" sz="1350" u="none" cap="none" strike="noStrike">
                <a:solidFill>
                  <a:srgbClr val="CBD5E1"/>
                </a:solidFill>
                <a:latin typeface="Inter"/>
                <a:ea typeface="Inter"/>
                <a:cs typeface="Inter"/>
                <a:sym typeface="Inter"/>
              </a:rPr>
              <a:t>using only </a:t>
            </a:r>
            <a:r>
              <a:rPr lang="en-US" sz="1350">
                <a:solidFill>
                  <a:srgbClr val="F8FAFC"/>
                </a:solidFill>
                <a:latin typeface="Inter"/>
                <a:ea typeface="Inter"/>
                <a:cs typeface="Inter"/>
                <a:sym typeface="Inter"/>
              </a:rPr>
              <a:t>pre-fire multimodal data that </a:t>
            </a:r>
            <a:r>
              <a:rPr b="0" i="0" lang="en-US" sz="1350" u="none" cap="none" strike="noStrike">
                <a:solidFill>
                  <a:srgbClr val="CBD5E1"/>
                </a:solidFill>
                <a:latin typeface="Inter"/>
                <a:ea typeface="Inter"/>
                <a:cs typeface="Inter"/>
                <a:sym typeface="Inter"/>
              </a:rPr>
              <a:t> fused into a multimodal model</a:t>
            </a:r>
            <a:endParaRPr sz="1350"/>
          </a:p>
        </p:txBody>
      </p:sp>
      <p:sp>
        <p:nvSpPr>
          <p:cNvPr id="95" name="Google Shape;95;p14"/>
          <p:cNvSpPr txBox="1"/>
          <p:nvPr/>
        </p:nvSpPr>
        <p:spPr>
          <a:xfrm>
            <a:off x="881549" y="2883446"/>
            <a:ext cx="48288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Input:</a:t>
            </a:r>
            <a:r>
              <a:rPr b="0" i="0" lang="en-US" sz="1350" u="none" cap="none" strike="noStrike">
                <a:solidFill>
                  <a:srgbClr val="CBD5E1"/>
                </a:solidFill>
                <a:latin typeface="Inter"/>
                <a:ea typeface="Inter"/>
                <a:cs typeface="Inter"/>
                <a:sym typeface="Inter"/>
              </a:rPr>
              <a:t> Pre-fire environmental data (Satellite, Topography, Weather) + Ignition Point.</a:t>
            </a:r>
            <a:endParaRPr/>
          </a:p>
        </p:txBody>
      </p:sp>
      <p:sp>
        <p:nvSpPr>
          <p:cNvPr id="96" name="Google Shape;96;p14"/>
          <p:cNvSpPr txBox="1"/>
          <p:nvPr/>
        </p:nvSpPr>
        <p:spPr>
          <a:xfrm>
            <a:off x="936099" y="3516046"/>
            <a:ext cx="88191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Output:</a:t>
            </a:r>
            <a:r>
              <a:rPr b="0" i="0" lang="en-US" sz="1350" u="none" cap="none" strike="noStrike">
                <a:solidFill>
                  <a:srgbClr val="F97316"/>
                </a:solidFill>
                <a:latin typeface="Inter"/>
                <a:ea typeface="Inter"/>
                <a:cs typeface="Inter"/>
                <a:sym typeface="Inter"/>
              </a:rPr>
              <a:t> </a:t>
            </a:r>
            <a:r>
              <a:rPr b="0" i="0" lang="en-US" sz="1350" u="none" cap="none" strike="noStrike">
                <a:solidFill>
                  <a:srgbClr val="CBD5E1"/>
                </a:solidFill>
                <a:latin typeface="Inter"/>
                <a:ea typeface="Inter"/>
                <a:cs typeface="Inter"/>
                <a:sym typeface="Inter"/>
              </a:rPr>
              <a:t>Predicted binary mask of the final burned area.</a:t>
            </a:r>
            <a:endParaRPr/>
          </a:p>
        </p:txBody>
      </p:sp>
      <p:sp>
        <p:nvSpPr>
          <p:cNvPr id="97" name="Google Shape;97;p14"/>
          <p:cNvSpPr txBox="1"/>
          <p:nvPr/>
        </p:nvSpPr>
        <p:spPr>
          <a:xfrm>
            <a:off x="936100" y="4456537"/>
            <a:ext cx="4920600" cy="277200"/>
          </a:xfrm>
          <a:prstGeom prst="rect">
            <a:avLst/>
          </a:prstGeom>
          <a:noFill/>
          <a:ln>
            <a:noFill/>
          </a:ln>
        </p:spPr>
        <p:txBody>
          <a:bodyPr anchorCtr="0" anchor="t" bIns="0" lIns="251500" spcFirstLastPara="1" rIns="0" wrap="square" tIns="0">
            <a:spAutoFit/>
          </a:bodyPr>
          <a:lstStyle/>
          <a:p>
            <a:pPr indent="0" lvl="0" marL="0" marR="0" rtl="0" algn="l">
              <a:spcBef>
                <a:spcPts val="0"/>
              </a:spcBef>
              <a:spcAft>
                <a:spcPts val="0"/>
              </a:spcAft>
              <a:buNone/>
            </a:pPr>
            <a:r>
              <a:rPr b="1" i="0" lang="en-US" sz="1800" u="none" cap="none" strike="noStrike">
                <a:solidFill>
                  <a:srgbClr val="F97316"/>
                </a:solidFill>
                <a:latin typeface="Inter"/>
                <a:ea typeface="Inter"/>
                <a:cs typeface="Inter"/>
                <a:sym typeface="Inter"/>
              </a:rPr>
              <a:t>The Paradigm Shift</a:t>
            </a:r>
            <a:endParaRPr>
              <a:solidFill>
                <a:srgbClr val="F97316"/>
              </a:solidFill>
            </a:endParaRPr>
          </a:p>
        </p:txBody>
      </p:sp>
      <p:sp>
        <p:nvSpPr>
          <p:cNvPr id="98" name="Google Shape;98;p14"/>
          <p:cNvSpPr txBox="1"/>
          <p:nvPr/>
        </p:nvSpPr>
        <p:spPr>
          <a:xfrm>
            <a:off x="941475" y="4993616"/>
            <a:ext cx="52587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Current State (Reactive):</a:t>
            </a:r>
            <a:r>
              <a:rPr b="0" i="0" lang="en-US" sz="1350" u="none" cap="none" strike="noStrike">
                <a:solidFill>
                  <a:srgbClr val="F97316"/>
                </a:solidFill>
                <a:latin typeface="Inter"/>
                <a:ea typeface="Inter"/>
                <a:cs typeface="Inter"/>
                <a:sym typeface="Inter"/>
              </a:rPr>
              <a:t> </a:t>
            </a:r>
            <a:r>
              <a:rPr b="0" i="0" lang="en-US" sz="1350" u="none" cap="none" strike="noStrike">
                <a:solidFill>
                  <a:srgbClr val="CBD5E1"/>
                </a:solidFill>
                <a:latin typeface="Inter"/>
                <a:ea typeface="Inter"/>
                <a:cs typeface="Inter"/>
                <a:sym typeface="Inter"/>
              </a:rPr>
              <a:t>Remote sensing is primarily used for post-event damage assessment.</a:t>
            </a:r>
            <a:endParaRPr/>
          </a:p>
        </p:txBody>
      </p:sp>
      <p:sp>
        <p:nvSpPr>
          <p:cNvPr id="99" name="Google Shape;99;p14"/>
          <p:cNvSpPr txBox="1"/>
          <p:nvPr/>
        </p:nvSpPr>
        <p:spPr>
          <a:xfrm>
            <a:off x="936100" y="5793825"/>
            <a:ext cx="59052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Target State (Proactive):</a:t>
            </a:r>
            <a:r>
              <a:rPr b="0" i="0" lang="en-US" sz="1350" u="none" cap="none" strike="noStrike">
                <a:solidFill>
                  <a:srgbClr val="F97316"/>
                </a:solidFill>
                <a:latin typeface="Inter"/>
                <a:ea typeface="Inter"/>
                <a:cs typeface="Inter"/>
                <a:sym typeface="Inter"/>
              </a:rPr>
              <a:t> </a:t>
            </a:r>
            <a:r>
              <a:rPr lang="en-US" sz="1350">
                <a:solidFill>
                  <a:srgbClr val="CBD5E1"/>
                </a:solidFill>
                <a:latin typeface="Inter"/>
                <a:ea typeface="Inter"/>
                <a:cs typeface="Inter"/>
                <a:sym typeface="Inter"/>
              </a:rPr>
              <a:t>To e</a:t>
            </a:r>
            <a:r>
              <a:rPr lang="en-US" sz="1350">
                <a:solidFill>
                  <a:srgbClr val="CBD5E1"/>
                </a:solidFill>
                <a:latin typeface="Inter"/>
                <a:ea typeface="Inter"/>
                <a:cs typeface="Inter"/>
                <a:sym typeface="Inter"/>
              </a:rPr>
              <a:t>stimate</a:t>
            </a:r>
            <a:r>
              <a:rPr b="0" i="0" lang="en-US" sz="1350" u="none" cap="none" strike="noStrike">
                <a:solidFill>
                  <a:srgbClr val="CBD5E1"/>
                </a:solidFill>
                <a:latin typeface="Inter"/>
                <a:ea typeface="Inter"/>
                <a:cs typeface="Inter"/>
                <a:sym typeface="Inter"/>
              </a:rPr>
              <a:t> the possible spread of fire imm</a:t>
            </a:r>
            <a:r>
              <a:rPr lang="en-US" sz="1350">
                <a:solidFill>
                  <a:srgbClr val="CBD5E1"/>
                </a:solidFill>
                <a:latin typeface="Inter"/>
                <a:ea typeface="Inter"/>
                <a:cs typeface="Inter"/>
                <a:sym typeface="Inter"/>
              </a:rPr>
              <a:t>ediately </a:t>
            </a:r>
            <a:r>
              <a:rPr b="0" i="0" lang="en-US" sz="1350" u="none" cap="none" strike="noStrike">
                <a:solidFill>
                  <a:srgbClr val="CBD5E1"/>
                </a:solidFill>
                <a:latin typeface="Inter"/>
                <a:ea typeface="Inter"/>
                <a:cs typeface="Inter"/>
                <a:sym typeface="Inter"/>
              </a:rPr>
              <a:t>to </a:t>
            </a:r>
            <a:r>
              <a:rPr lang="en-US" sz="1350">
                <a:solidFill>
                  <a:srgbClr val="CBD5E1"/>
                </a:solidFill>
                <a:latin typeface="Inter"/>
                <a:ea typeface="Inter"/>
                <a:cs typeface="Inter"/>
                <a:sym typeface="Inter"/>
              </a:rPr>
              <a:t>allocate </a:t>
            </a:r>
            <a:r>
              <a:rPr b="0" i="0" lang="en-US" sz="1350" u="none" cap="none" strike="noStrike">
                <a:solidFill>
                  <a:srgbClr val="CBD5E1"/>
                </a:solidFill>
                <a:latin typeface="Inter"/>
                <a:ea typeface="Inter"/>
                <a:cs typeface="Inter"/>
                <a:sym typeface="Inter"/>
              </a:rPr>
              <a:t>resources </a:t>
            </a:r>
            <a:r>
              <a:rPr lang="en-US" sz="1350">
                <a:solidFill>
                  <a:srgbClr val="CBD5E1"/>
                </a:solidFill>
                <a:latin typeface="Inter"/>
                <a:ea typeface="Inter"/>
                <a:cs typeface="Inter"/>
                <a:sym typeface="Inter"/>
              </a:rPr>
              <a:t>immediately</a:t>
            </a:r>
            <a:r>
              <a:rPr lang="en-US" sz="1350">
                <a:solidFill>
                  <a:srgbClr val="CBD5E1"/>
                </a:solidFill>
                <a:latin typeface="Inter"/>
                <a:ea typeface="Inter"/>
                <a:cs typeface="Inter"/>
                <a:sym typeface="Inter"/>
              </a:rPr>
              <a:t> </a:t>
            </a:r>
            <a:r>
              <a:rPr b="0" i="0" lang="en-US" sz="1350" u="none" cap="none" strike="noStrike">
                <a:solidFill>
                  <a:srgbClr val="CBD5E1"/>
                </a:solidFill>
                <a:latin typeface="Inter"/>
                <a:ea typeface="Inter"/>
                <a:cs typeface="Inter"/>
                <a:sym typeface="Inter"/>
              </a:rPr>
              <a:t>during the "Golden Hour".</a:t>
            </a:r>
            <a:endParaRPr/>
          </a:p>
        </p:txBody>
      </p:sp>
      <p:pic>
        <p:nvPicPr>
          <p:cNvPr id="100" name="Google Shape;100;p14"/>
          <p:cNvPicPr preferRelativeResize="0"/>
          <p:nvPr/>
        </p:nvPicPr>
        <p:blipFill rotWithShape="1">
          <a:blip r:embed="rId3">
            <a:alphaModFix/>
          </a:blip>
          <a:srcRect b="0" l="0" r="0" t="1215"/>
          <a:stretch/>
        </p:blipFill>
        <p:spPr>
          <a:xfrm>
            <a:off x="6822975" y="1276800"/>
            <a:ext cx="4591050" cy="2277700"/>
          </a:xfrm>
          <a:prstGeom prst="rect">
            <a:avLst/>
          </a:prstGeom>
          <a:noFill/>
          <a:ln>
            <a:noFill/>
          </a:ln>
        </p:spPr>
      </p:pic>
      <p:pic>
        <p:nvPicPr>
          <p:cNvPr id="101" name="Google Shape;101;p14"/>
          <p:cNvPicPr preferRelativeResize="0"/>
          <p:nvPr/>
        </p:nvPicPr>
        <p:blipFill>
          <a:blip r:embed="rId4">
            <a:alphaModFix/>
          </a:blip>
          <a:stretch>
            <a:fillRect/>
          </a:stretch>
        </p:blipFill>
        <p:spPr>
          <a:xfrm>
            <a:off x="6879247" y="4172806"/>
            <a:ext cx="4543425" cy="244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105" name="Shape 105"/>
        <p:cNvGrpSpPr/>
        <p:nvPr/>
      </p:nvGrpSpPr>
      <p:grpSpPr>
        <a:xfrm>
          <a:off x="0" y="0"/>
          <a:ext cx="0" cy="0"/>
          <a:chOff x="0" y="0"/>
          <a:chExt cx="0" cy="0"/>
        </a:xfrm>
      </p:grpSpPr>
      <p:sp>
        <p:nvSpPr>
          <p:cNvPr id="106" name="Google Shape;106;p15"/>
          <p:cNvSpPr txBox="1"/>
          <p:nvPr/>
        </p:nvSpPr>
        <p:spPr>
          <a:xfrm>
            <a:off x="810600" y="276300"/>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150">
                <a:solidFill>
                  <a:srgbClr val="F8FAFC"/>
                </a:solidFill>
                <a:latin typeface="Inter"/>
                <a:ea typeface="Inter"/>
                <a:cs typeface="Inter"/>
                <a:sym typeface="Inter"/>
              </a:rPr>
              <a:t>Value Proposition</a:t>
            </a:r>
            <a:endParaRPr/>
          </a:p>
        </p:txBody>
      </p:sp>
      <p:sp>
        <p:nvSpPr>
          <p:cNvPr id="107" name="Google Shape;107;p15"/>
          <p:cNvSpPr/>
          <p:nvPr/>
        </p:nvSpPr>
        <p:spPr>
          <a:xfrm>
            <a:off x="581025" y="290262"/>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mage.png" id="108" name="Google Shape;108;p15"/>
          <p:cNvPicPr preferRelativeResize="0"/>
          <p:nvPr/>
        </p:nvPicPr>
        <p:blipFill rotWithShape="1">
          <a:blip r:embed="rId3">
            <a:alphaModFix/>
          </a:blip>
          <a:srcRect b="0" l="0" r="0" t="0"/>
          <a:stretch/>
        </p:blipFill>
        <p:spPr>
          <a:xfrm>
            <a:off x="607513" y="1813133"/>
            <a:ext cx="3576099" cy="3742700"/>
          </a:xfrm>
          <a:prstGeom prst="rect">
            <a:avLst/>
          </a:prstGeom>
          <a:noFill/>
          <a:ln>
            <a:noFill/>
          </a:ln>
        </p:spPr>
      </p:pic>
      <p:pic>
        <p:nvPicPr>
          <p:cNvPr descr="image.png" id="109" name="Google Shape;109;p15"/>
          <p:cNvPicPr preferRelativeResize="0"/>
          <p:nvPr/>
        </p:nvPicPr>
        <p:blipFill rotWithShape="1">
          <a:blip r:embed="rId3">
            <a:alphaModFix/>
          </a:blip>
          <a:srcRect b="0" l="0" r="0" t="0"/>
          <a:stretch/>
        </p:blipFill>
        <p:spPr>
          <a:xfrm>
            <a:off x="4294388" y="1813158"/>
            <a:ext cx="3570100" cy="3742700"/>
          </a:xfrm>
          <a:prstGeom prst="rect">
            <a:avLst/>
          </a:prstGeom>
          <a:noFill/>
          <a:ln>
            <a:noFill/>
          </a:ln>
        </p:spPr>
      </p:pic>
      <p:pic>
        <p:nvPicPr>
          <p:cNvPr descr="image.png" id="110" name="Google Shape;110;p15"/>
          <p:cNvPicPr preferRelativeResize="0"/>
          <p:nvPr/>
        </p:nvPicPr>
        <p:blipFill rotWithShape="1">
          <a:blip r:embed="rId3">
            <a:alphaModFix/>
          </a:blip>
          <a:srcRect b="0" l="0" r="0" t="0"/>
          <a:stretch/>
        </p:blipFill>
        <p:spPr>
          <a:xfrm>
            <a:off x="8008388" y="1813133"/>
            <a:ext cx="3576099" cy="3742700"/>
          </a:xfrm>
          <a:prstGeom prst="rect">
            <a:avLst/>
          </a:prstGeom>
          <a:noFill/>
          <a:ln>
            <a:noFill/>
          </a:ln>
        </p:spPr>
      </p:pic>
      <p:pic>
        <p:nvPicPr>
          <p:cNvPr descr="image.png" id="111" name="Google Shape;111;p15"/>
          <p:cNvPicPr preferRelativeResize="0"/>
          <p:nvPr/>
        </p:nvPicPr>
        <p:blipFill rotWithShape="1">
          <a:blip r:embed="rId4">
            <a:alphaModFix/>
          </a:blip>
          <a:srcRect b="0" l="0" r="0" t="0"/>
          <a:stretch/>
        </p:blipFill>
        <p:spPr>
          <a:xfrm>
            <a:off x="732513" y="1965762"/>
            <a:ext cx="1159829" cy="1171427"/>
          </a:xfrm>
          <a:prstGeom prst="rect">
            <a:avLst/>
          </a:prstGeom>
          <a:noFill/>
          <a:ln>
            <a:noFill/>
          </a:ln>
        </p:spPr>
      </p:pic>
      <p:pic>
        <p:nvPicPr>
          <p:cNvPr descr="image.png" id="112" name="Google Shape;112;p15"/>
          <p:cNvPicPr preferRelativeResize="0"/>
          <p:nvPr/>
        </p:nvPicPr>
        <p:blipFill rotWithShape="1">
          <a:blip r:embed="rId5">
            <a:alphaModFix/>
          </a:blip>
          <a:srcRect b="0" l="0" r="0" t="0"/>
          <a:stretch/>
        </p:blipFill>
        <p:spPr>
          <a:xfrm>
            <a:off x="4451238" y="1965769"/>
            <a:ext cx="1159829" cy="1171427"/>
          </a:xfrm>
          <a:prstGeom prst="rect">
            <a:avLst/>
          </a:prstGeom>
          <a:noFill/>
          <a:ln>
            <a:noFill/>
          </a:ln>
        </p:spPr>
      </p:pic>
      <p:pic>
        <p:nvPicPr>
          <p:cNvPr descr="image.png" id="113" name="Google Shape;113;p15"/>
          <p:cNvPicPr preferRelativeResize="0"/>
          <p:nvPr/>
        </p:nvPicPr>
        <p:blipFill rotWithShape="1">
          <a:blip r:embed="rId6">
            <a:alphaModFix/>
          </a:blip>
          <a:srcRect b="0" l="0" r="0" t="0"/>
          <a:stretch/>
        </p:blipFill>
        <p:spPr>
          <a:xfrm>
            <a:off x="8095950" y="1965779"/>
            <a:ext cx="1159829" cy="1171427"/>
          </a:xfrm>
          <a:prstGeom prst="rect">
            <a:avLst/>
          </a:prstGeom>
          <a:noFill/>
          <a:ln>
            <a:noFill/>
          </a:ln>
        </p:spPr>
      </p:pic>
      <p:sp>
        <p:nvSpPr>
          <p:cNvPr id="114" name="Google Shape;114;p15"/>
          <p:cNvSpPr txBox="1"/>
          <p:nvPr/>
        </p:nvSpPr>
        <p:spPr>
          <a:xfrm>
            <a:off x="1980622" y="2164965"/>
            <a:ext cx="20823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8FAFC"/>
                </a:solidFill>
                <a:latin typeface="Poppins"/>
                <a:ea typeface="Poppins"/>
                <a:cs typeface="Poppins"/>
                <a:sym typeface="Poppins"/>
              </a:rPr>
              <a:t>Environmental Impact</a:t>
            </a:r>
            <a:endParaRPr>
              <a:solidFill>
                <a:srgbClr val="F8FAFC"/>
              </a:solidFill>
            </a:endParaRPr>
          </a:p>
        </p:txBody>
      </p:sp>
      <p:sp>
        <p:nvSpPr>
          <p:cNvPr id="115" name="Google Shape;115;p15"/>
          <p:cNvSpPr txBox="1"/>
          <p:nvPr/>
        </p:nvSpPr>
        <p:spPr>
          <a:xfrm>
            <a:off x="789379" y="3397894"/>
            <a:ext cx="3234300" cy="18318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solidFill>
                  <a:srgbClr val="F8FAFC"/>
                </a:solidFill>
                <a:latin typeface="Lato"/>
                <a:ea typeface="Lato"/>
                <a:cs typeface="Lato"/>
                <a:sym typeface="Lato"/>
              </a:rPr>
              <a:t>Proactive predictions reduce environmental losses by enabling faster response before uncontrolled spread.</a:t>
            </a:r>
            <a:endParaRPr>
              <a:solidFill>
                <a:srgbClr val="F8FAFC"/>
              </a:solidFill>
              <a:latin typeface="Lato"/>
              <a:ea typeface="Lato"/>
              <a:cs typeface="Lato"/>
              <a:sym typeface="Lato"/>
            </a:endParaRPr>
          </a:p>
          <a:p>
            <a:pPr indent="0" lvl="0" marL="0" marR="0" rtl="0" algn="l">
              <a:lnSpc>
                <a:spcPct val="150000"/>
              </a:lnSpc>
              <a:spcBef>
                <a:spcPts val="0"/>
              </a:spcBef>
              <a:spcAft>
                <a:spcPts val="0"/>
              </a:spcAft>
              <a:buNone/>
            </a:pPr>
            <a:r>
              <a:rPr lang="en-US">
                <a:solidFill>
                  <a:srgbClr val="F8FAFC"/>
                </a:solidFill>
                <a:latin typeface="Lato"/>
                <a:ea typeface="Lato"/>
                <a:cs typeface="Lato"/>
                <a:sym typeface="Lato"/>
              </a:rPr>
              <a:t>Fewer hectares burned → lower CO₂ emissions, preserved ecosystems, and reduced long-term regeneration costs.</a:t>
            </a:r>
            <a:endParaRPr>
              <a:solidFill>
                <a:srgbClr val="F8FAFC"/>
              </a:solidFill>
              <a:latin typeface="Lato"/>
              <a:ea typeface="Lato"/>
              <a:cs typeface="Lato"/>
              <a:sym typeface="Lato"/>
            </a:endParaRPr>
          </a:p>
        </p:txBody>
      </p:sp>
      <p:sp>
        <p:nvSpPr>
          <p:cNvPr id="116" name="Google Shape;116;p15"/>
          <p:cNvSpPr txBox="1"/>
          <p:nvPr/>
        </p:nvSpPr>
        <p:spPr>
          <a:xfrm>
            <a:off x="5765713" y="2115632"/>
            <a:ext cx="21756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8FAFC"/>
                </a:solidFill>
                <a:latin typeface="Poppins"/>
                <a:ea typeface="Poppins"/>
                <a:cs typeface="Poppins"/>
                <a:sym typeface="Poppins"/>
              </a:rPr>
              <a:t>Response Efficiency</a:t>
            </a:r>
            <a:endParaRPr>
              <a:solidFill>
                <a:srgbClr val="F8FAFC"/>
              </a:solidFill>
            </a:endParaRPr>
          </a:p>
        </p:txBody>
      </p:sp>
      <p:sp>
        <p:nvSpPr>
          <p:cNvPr id="117" name="Google Shape;117;p15"/>
          <p:cNvSpPr txBox="1"/>
          <p:nvPr/>
        </p:nvSpPr>
        <p:spPr>
          <a:xfrm>
            <a:off x="4444000" y="3470271"/>
            <a:ext cx="3208500" cy="18318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solidFill>
                  <a:srgbClr val="F8FAFC"/>
                </a:solidFill>
                <a:latin typeface="Lato"/>
                <a:ea typeface="Lato"/>
                <a:cs typeface="Lato"/>
                <a:sym typeface="Lato"/>
              </a:rPr>
              <a:t>Early burned-area forecasts help Civil Protection allocate firefighting teams, helicopters, and ground units efficiently.</a:t>
            </a:r>
            <a:endParaRPr>
              <a:solidFill>
                <a:srgbClr val="F8FAFC"/>
              </a:solidFill>
              <a:latin typeface="Lato"/>
              <a:ea typeface="Lato"/>
              <a:cs typeface="Lato"/>
              <a:sym typeface="Lato"/>
            </a:endParaRPr>
          </a:p>
          <a:p>
            <a:pPr indent="0" lvl="0" marL="0" rtl="0" algn="l">
              <a:lnSpc>
                <a:spcPct val="150000"/>
              </a:lnSpc>
              <a:spcBef>
                <a:spcPts val="0"/>
              </a:spcBef>
              <a:spcAft>
                <a:spcPts val="0"/>
              </a:spcAft>
              <a:buSzPts val="1100"/>
              <a:buNone/>
            </a:pPr>
            <a:r>
              <a:rPr lang="en-US">
                <a:solidFill>
                  <a:srgbClr val="F8FAFC"/>
                </a:solidFill>
                <a:latin typeface="Lato"/>
                <a:ea typeface="Lato"/>
                <a:cs typeface="Lato"/>
                <a:sym typeface="Lato"/>
              </a:rPr>
              <a:t>Better situational awareness during the first critical hours improves containment and reduces operational risk.</a:t>
            </a:r>
            <a:endParaRPr>
              <a:solidFill>
                <a:srgbClr val="F8FAFC"/>
              </a:solidFill>
              <a:latin typeface="Lato"/>
              <a:ea typeface="Lato"/>
              <a:cs typeface="Lato"/>
              <a:sym typeface="Lato"/>
            </a:endParaRPr>
          </a:p>
        </p:txBody>
      </p:sp>
      <p:sp>
        <p:nvSpPr>
          <p:cNvPr id="118" name="Google Shape;118;p15"/>
          <p:cNvSpPr txBox="1"/>
          <p:nvPr/>
        </p:nvSpPr>
        <p:spPr>
          <a:xfrm>
            <a:off x="9487263" y="1998573"/>
            <a:ext cx="19350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8FAFC"/>
                </a:solidFill>
                <a:latin typeface="Poppins"/>
                <a:ea typeface="Poppins"/>
                <a:cs typeface="Poppins"/>
                <a:sym typeface="Poppins"/>
              </a:rPr>
              <a:t>Innovation &amp; Scalability</a:t>
            </a:r>
            <a:endParaRPr>
              <a:solidFill>
                <a:srgbClr val="F8FAFC"/>
              </a:solidFill>
            </a:endParaRPr>
          </a:p>
        </p:txBody>
      </p:sp>
      <p:sp>
        <p:nvSpPr>
          <p:cNvPr id="119" name="Google Shape;119;p15"/>
          <p:cNvSpPr txBox="1"/>
          <p:nvPr/>
        </p:nvSpPr>
        <p:spPr>
          <a:xfrm>
            <a:off x="8135188" y="3236343"/>
            <a:ext cx="3373800" cy="21549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solidFill>
                  <a:srgbClr val="F8FAFC"/>
                </a:solidFill>
                <a:latin typeface="Lato"/>
                <a:ea typeface="Lato"/>
                <a:cs typeface="Lato"/>
                <a:sym typeface="Lato"/>
              </a:rPr>
              <a:t>The multimodal AI system generalizes across regions where Sentinel-2, Landsat, DEM, ERA5, and infrastructure layers are available.</a:t>
            </a:r>
            <a:endParaRPr>
              <a:solidFill>
                <a:srgbClr val="F8FAFC"/>
              </a:solidFill>
              <a:latin typeface="Lato"/>
              <a:ea typeface="Lato"/>
              <a:cs typeface="Lato"/>
              <a:sym typeface="Lato"/>
            </a:endParaRPr>
          </a:p>
          <a:p>
            <a:pPr indent="0" lvl="0" marL="0" rtl="0" algn="l">
              <a:lnSpc>
                <a:spcPct val="150000"/>
              </a:lnSpc>
              <a:spcBef>
                <a:spcPts val="0"/>
              </a:spcBef>
              <a:spcAft>
                <a:spcPts val="0"/>
              </a:spcAft>
              <a:buSzPts val="1100"/>
              <a:buNone/>
            </a:pPr>
            <a:r>
              <a:rPr lang="en-US">
                <a:solidFill>
                  <a:srgbClr val="F8FAFC"/>
                </a:solidFill>
                <a:latin typeface="Lato"/>
                <a:ea typeface="Lato"/>
                <a:cs typeface="Lato"/>
                <a:sym typeface="Lato"/>
              </a:rPr>
              <a:t>The framework can be replicated globally, providing a reusable template for data-driven wildfire risk management.</a:t>
            </a:r>
            <a:endParaRPr>
              <a:solidFill>
                <a:srgbClr val="F8FAFC"/>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123" name="Shape 123"/>
        <p:cNvGrpSpPr/>
        <p:nvPr/>
      </p:nvGrpSpPr>
      <p:grpSpPr>
        <a:xfrm>
          <a:off x="0" y="0"/>
          <a:ext cx="0" cy="0"/>
          <a:chOff x="0" y="0"/>
          <a:chExt cx="0" cy="0"/>
        </a:xfrm>
      </p:grpSpPr>
      <p:sp>
        <p:nvSpPr>
          <p:cNvPr id="124" name="Google Shape;124;p16"/>
          <p:cNvSpPr/>
          <p:nvPr/>
        </p:nvSpPr>
        <p:spPr>
          <a:xfrm>
            <a:off x="693600" y="4673713"/>
            <a:ext cx="11019300" cy="1371600"/>
          </a:xfrm>
          <a:prstGeom prst="roundRect">
            <a:avLst>
              <a:gd fmla="val 16667" name="adj"/>
            </a:avLst>
          </a:prstGeom>
          <a:solidFill>
            <a:srgbClr val="111E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5" name="Google Shape;125;p16"/>
          <p:cNvSpPr/>
          <p:nvPr/>
        </p:nvSpPr>
        <p:spPr>
          <a:xfrm>
            <a:off x="693600" y="3070713"/>
            <a:ext cx="11019300" cy="1371600"/>
          </a:xfrm>
          <a:prstGeom prst="roundRect">
            <a:avLst>
              <a:gd fmla="val 16667" name="adj"/>
            </a:avLst>
          </a:prstGeom>
          <a:solidFill>
            <a:srgbClr val="111E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6" name="Google Shape;126;p16"/>
          <p:cNvSpPr/>
          <p:nvPr/>
        </p:nvSpPr>
        <p:spPr>
          <a:xfrm>
            <a:off x="595325" y="1407100"/>
            <a:ext cx="11019300" cy="1371600"/>
          </a:xfrm>
          <a:prstGeom prst="roundRect">
            <a:avLst>
              <a:gd fmla="val 16667" name="adj"/>
            </a:avLst>
          </a:prstGeom>
          <a:solidFill>
            <a:srgbClr val="111E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7" name="Google Shape;127;p16"/>
          <p:cNvSpPr txBox="1"/>
          <p:nvPr/>
        </p:nvSpPr>
        <p:spPr>
          <a:xfrm>
            <a:off x="810600" y="477875"/>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150">
                <a:solidFill>
                  <a:srgbClr val="F8FAFC"/>
                </a:solidFill>
                <a:latin typeface="Inter"/>
                <a:ea typeface="Inter"/>
                <a:cs typeface="Inter"/>
                <a:sym typeface="Inter"/>
              </a:rPr>
              <a:t>Research</a:t>
            </a:r>
            <a:r>
              <a:rPr b="1" lang="en-US" sz="3150">
                <a:solidFill>
                  <a:srgbClr val="F8FAFC"/>
                </a:solidFill>
                <a:latin typeface="Inter"/>
                <a:ea typeface="Inter"/>
                <a:cs typeface="Inter"/>
                <a:sym typeface="Inter"/>
              </a:rPr>
              <a:t> Questions</a:t>
            </a:r>
            <a:endParaRPr/>
          </a:p>
        </p:txBody>
      </p:sp>
      <p:sp>
        <p:nvSpPr>
          <p:cNvPr id="128" name="Google Shape;128;p16"/>
          <p:cNvSpPr/>
          <p:nvPr/>
        </p:nvSpPr>
        <p:spPr>
          <a:xfrm>
            <a:off x="581025" y="501123"/>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9" name="Google Shape;129;p16"/>
          <p:cNvSpPr txBox="1"/>
          <p:nvPr/>
        </p:nvSpPr>
        <p:spPr>
          <a:xfrm>
            <a:off x="2637013" y="1759834"/>
            <a:ext cx="873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8FAFC"/>
                </a:solidFill>
                <a:latin typeface="Inter"/>
                <a:ea typeface="Inter"/>
                <a:cs typeface="Inter"/>
                <a:sym typeface="Inter"/>
              </a:rPr>
              <a:t>Can pre-fire multimodal data predict final burned area with sufficient accuracy to support early emergency decisions? </a:t>
            </a:r>
            <a:endParaRPr b="1" sz="1500">
              <a:solidFill>
                <a:srgbClr val="F8FAFC"/>
              </a:solidFill>
              <a:latin typeface="Inter"/>
              <a:ea typeface="Inter"/>
              <a:cs typeface="Inter"/>
              <a:sym typeface="Inter"/>
            </a:endParaRPr>
          </a:p>
        </p:txBody>
      </p:sp>
      <p:pic>
        <p:nvPicPr>
          <p:cNvPr id="130" name="Google Shape;130;p16"/>
          <p:cNvPicPr preferRelativeResize="0"/>
          <p:nvPr/>
        </p:nvPicPr>
        <p:blipFill rotWithShape="1">
          <a:blip r:embed="rId3">
            <a:alphaModFix/>
          </a:blip>
          <a:srcRect b="6069" l="0" r="0" t="-6069"/>
          <a:stretch/>
        </p:blipFill>
        <p:spPr>
          <a:xfrm>
            <a:off x="870750" y="1542697"/>
            <a:ext cx="1323975" cy="990600"/>
          </a:xfrm>
          <a:prstGeom prst="rect">
            <a:avLst/>
          </a:prstGeom>
          <a:noFill/>
          <a:ln>
            <a:noFill/>
          </a:ln>
        </p:spPr>
      </p:pic>
      <p:sp>
        <p:nvSpPr>
          <p:cNvPr id="131" name="Google Shape;131;p16"/>
          <p:cNvSpPr txBox="1"/>
          <p:nvPr/>
        </p:nvSpPr>
        <p:spPr>
          <a:xfrm>
            <a:off x="2692300" y="3375520"/>
            <a:ext cx="826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8FAFC"/>
                </a:solidFill>
              </a:rPr>
              <a:t>Do multi-task auxiliary objectives (e.g., land-cover segmentation) improve burned-area prediction? </a:t>
            </a:r>
            <a:endParaRPr b="1" sz="1500">
              <a:solidFill>
                <a:srgbClr val="F8FAFC"/>
              </a:solidFill>
            </a:endParaRPr>
          </a:p>
        </p:txBody>
      </p:sp>
      <p:pic>
        <p:nvPicPr>
          <p:cNvPr id="132" name="Google Shape;132;p16"/>
          <p:cNvPicPr preferRelativeResize="0"/>
          <p:nvPr/>
        </p:nvPicPr>
        <p:blipFill>
          <a:blip r:embed="rId4">
            <a:alphaModFix/>
          </a:blip>
          <a:stretch>
            <a:fillRect/>
          </a:stretch>
        </p:blipFill>
        <p:spPr>
          <a:xfrm>
            <a:off x="950975" y="3203470"/>
            <a:ext cx="1323975" cy="990600"/>
          </a:xfrm>
          <a:prstGeom prst="rect">
            <a:avLst/>
          </a:prstGeom>
          <a:noFill/>
          <a:ln>
            <a:noFill/>
          </a:ln>
        </p:spPr>
      </p:pic>
      <p:sp>
        <p:nvSpPr>
          <p:cNvPr id="133" name="Google Shape;133;p16"/>
          <p:cNvSpPr txBox="1"/>
          <p:nvPr/>
        </p:nvSpPr>
        <p:spPr>
          <a:xfrm>
            <a:off x="2692300" y="5128348"/>
            <a:ext cx="845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8FAFC"/>
                </a:solidFill>
              </a:rPr>
              <a:t>which input data modalities contribute most to predictive performance?</a:t>
            </a:r>
            <a:endParaRPr b="1" sz="1500">
              <a:solidFill>
                <a:srgbClr val="F8FAFC"/>
              </a:solidFill>
            </a:endParaRPr>
          </a:p>
        </p:txBody>
      </p:sp>
      <p:pic>
        <p:nvPicPr>
          <p:cNvPr id="134" name="Google Shape;134;p16"/>
          <p:cNvPicPr preferRelativeResize="0"/>
          <p:nvPr/>
        </p:nvPicPr>
        <p:blipFill>
          <a:blip r:embed="rId5">
            <a:alphaModFix/>
          </a:blip>
          <a:stretch>
            <a:fillRect/>
          </a:stretch>
        </p:blipFill>
        <p:spPr>
          <a:xfrm>
            <a:off x="904100" y="4864219"/>
            <a:ext cx="1257300" cy="99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Beautify this slide" id="139" name="Google Shape;139;p17"/>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8"/>
          <p:cNvSpPr txBox="1"/>
          <p:nvPr/>
        </p:nvSpPr>
        <p:spPr>
          <a:xfrm>
            <a:off x="810600" y="477875"/>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150">
                <a:solidFill>
                  <a:srgbClr val="F97316"/>
                </a:solidFill>
                <a:latin typeface="Inter"/>
                <a:ea typeface="Inter"/>
                <a:cs typeface="Inter"/>
                <a:sym typeface="Inter"/>
              </a:rPr>
              <a:t>Pre-Fire Data:</a:t>
            </a:r>
            <a:r>
              <a:rPr b="1" lang="en-US" sz="3150">
                <a:solidFill>
                  <a:srgbClr val="F8FAFC"/>
                </a:solidFill>
                <a:latin typeface="Inter"/>
                <a:ea typeface="Inter"/>
                <a:cs typeface="Inter"/>
                <a:sym typeface="Inter"/>
              </a:rPr>
              <a:t> Satellite Imagery &amp; Environmental Drivers</a:t>
            </a:r>
            <a:endParaRPr/>
          </a:p>
        </p:txBody>
      </p:sp>
      <p:sp>
        <p:nvSpPr>
          <p:cNvPr id="145" name="Google Shape;145;p18"/>
          <p:cNvSpPr/>
          <p:nvPr/>
        </p:nvSpPr>
        <p:spPr>
          <a:xfrm>
            <a:off x="581025" y="501123"/>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46" name="Google Shape;146;p18"/>
          <p:cNvSpPr txBox="1"/>
          <p:nvPr/>
        </p:nvSpPr>
        <p:spPr>
          <a:xfrm>
            <a:off x="730774" y="4672150"/>
            <a:ext cx="49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8FAFC"/>
              </a:solidFill>
              <a:latin typeface="Inter"/>
              <a:ea typeface="Inter"/>
              <a:cs typeface="Inter"/>
              <a:sym typeface="Inter"/>
            </a:endParaRPr>
          </a:p>
        </p:txBody>
      </p:sp>
      <p:pic>
        <p:nvPicPr>
          <p:cNvPr id="147" name="Google Shape;147;p18"/>
          <p:cNvPicPr preferRelativeResize="0"/>
          <p:nvPr/>
        </p:nvPicPr>
        <p:blipFill>
          <a:blip r:embed="rId4">
            <a:alphaModFix/>
          </a:blip>
          <a:stretch>
            <a:fillRect/>
          </a:stretch>
        </p:blipFill>
        <p:spPr>
          <a:xfrm>
            <a:off x="1230258" y="1954920"/>
            <a:ext cx="3657600" cy="2468880"/>
          </a:xfrm>
          <a:prstGeom prst="rect">
            <a:avLst/>
          </a:prstGeom>
          <a:noFill/>
          <a:ln>
            <a:noFill/>
          </a:ln>
        </p:spPr>
      </p:pic>
      <p:sp>
        <p:nvSpPr>
          <p:cNvPr id="148" name="Google Shape;148;p18"/>
          <p:cNvSpPr txBox="1"/>
          <p:nvPr/>
        </p:nvSpPr>
        <p:spPr>
          <a:xfrm>
            <a:off x="1030775" y="5518500"/>
            <a:ext cx="489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Landsat </a:t>
            </a:r>
            <a:r>
              <a:rPr lang="en-US">
                <a:solidFill>
                  <a:srgbClr val="F97316"/>
                </a:solidFill>
                <a:latin typeface="Inter SemiBold"/>
                <a:ea typeface="Inter SemiBold"/>
                <a:cs typeface="Inter SemiBold"/>
                <a:sym typeface="Inter SemiBold"/>
              </a:rPr>
              <a:t> Imagery:</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Extra spectral info (SWIR/NIR)</a:t>
            </a:r>
            <a:endParaRPr>
              <a:solidFill>
                <a:srgbClr val="F8FAFC"/>
              </a:solidFill>
              <a:latin typeface="Inter"/>
              <a:ea typeface="Inter"/>
              <a:cs typeface="Inter"/>
              <a:sym typeface="Inter"/>
            </a:endParaRPr>
          </a:p>
          <a:p>
            <a:pPr indent="-317500" lvl="0" marL="457200" rtl="0" algn="l">
              <a:spcBef>
                <a:spcPts val="0"/>
              </a:spcBef>
              <a:spcAft>
                <a:spcPts val="0"/>
              </a:spcAft>
              <a:buClr>
                <a:srgbClr val="F8FAFC"/>
              </a:buClr>
              <a:buSzPts val="1400"/>
              <a:buFont typeface="Inter"/>
              <a:buChar char="●"/>
            </a:pPr>
            <a:r>
              <a:rPr lang="en-US">
                <a:solidFill>
                  <a:srgbClr val="F8FAFC"/>
                </a:solidFill>
                <a:latin typeface="Inter"/>
                <a:ea typeface="Inter"/>
                <a:cs typeface="Inter"/>
                <a:sym typeface="Inter"/>
              </a:rPr>
              <a:t>why needed? </a:t>
            </a:r>
            <a:r>
              <a:rPr lang="en-US">
                <a:solidFill>
                  <a:srgbClr val="F8FAFC"/>
                </a:solidFill>
                <a:latin typeface="Inter"/>
                <a:ea typeface="Inter"/>
                <a:cs typeface="Inter"/>
                <a:sym typeface="Inter"/>
              </a:rPr>
              <a:t>Sensitive</a:t>
            </a:r>
            <a:r>
              <a:rPr lang="en-US">
                <a:solidFill>
                  <a:srgbClr val="F8FAFC"/>
                </a:solidFill>
                <a:latin typeface="Inter"/>
                <a:ea typeface="Inter"/>
                <a:cs typeface="Inter"/>
                <a:sym typeface="Inter"/>
              </a:rPr>
              <a:t> to </a:t>
            </a:r>
            <a:r>
              <a:rPr lang="en-US">
                <a:solidFill>
                  <a:srgbClr val="F8FAFC"/>
                </a:solidFill>
                <a:latin typeface="Inter"/>
                <a:ea typeface="Inter"/>
                <a:cs typeface="Inter"/>
                <a:sym typeface="Inter"/>
              </a:rPr>
              <a:t>vegetation</a:t>
            </a:r>
            <a:r>
              <a:rPr lang="en-US">
                <a:solidFill>
                  <a:srgbClr val="F8FAFC"/>
                </a:solidFill>
                <a:latin typeface="Inter"/>
                <a:ea typeface="Inter"/>
                <a:cs typeface="Inter"/>
                <a:sym typeface="Inter"/>
              </a:rPr>
              <a:t> moisture and fuel dryness.</a:t>
            </a:r>
            <a:endParaRPr>
              <a:solidFill>
                <a:srgbClr val="F8FAFC"/>
              </a:solidFill>
              <a:latin typeface="Inter"/>
              <a:ea typeface="Inter"/>
              <a:cs typeface="Inter"/>
              <a:sym typeface="Inter"/>
            </a:endParaRPr>
          </a:p>
          <a:p>
            <a:pPr indent="-317500" lvl="0" marL="457200" rtl="0" algn="l">
              <a:spcBef>
                <a:spcPts val="0"/>
              </a:spcBef>
              <a:spcAft>
                <a:spcPts val="0"/>
              </a:spcAft>
              <a:buClr>
                <a:srgbClr val="F8FAFC"/>
              </a:buClr>
              <a:buSzPts val="1400"/>
              <a:buFont typeface="Inter"/>
              <a:buChar char="●"/>
            </a:pPr>
            <a:r>
              <a:rPr lang="en-US">
                <a:solidFill>
                  <a:srgbClr val="F8FAFC"/>
                </a:solidFill>
                <a:latin typeface="Inter"/>
                <a:ea typeface="Inter"/>
                <a:cs typeface="Inter"/>
                <a:sym typeface="Inter"/>
              </a:rPr>
              <a:t>Complementary spectral response for fuel characterization.</a:t>
            </a:r>
            <a:endParaRPr>
              <a:solidFill>
                <a:srgbClr val="F8FAFC"/>
              </a:solidFill>
              <a:latin typeface="Inter"/>
              <a:ea typeface="Inter"/>
              <a:cs typeface="Inter"/>
              <a:sym typeface="Inter"/>
            </a:endParaRPr>
          </a:p>
        </p:txBody>
      </p:sp>
      <p:sp>
        <p:nvSpPr>
          <p:cNvPr id="149" name="Google Shape;149;p18"/>
          <p:cNvSpPr txBox="1"/>
          <p:nvPr/>
        </p:nvSpPr>
        <p:spPr>
          <a:xfrm>
            <a:off x="628725" y="1238573"/>
            <a:ext cx="5476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rgbClr val="5A9DC3"/>
                </a:solidFill>
                <a:latin typeface="Inter"/>
                <a:ea typeface="Inter"/>
                <a:cs typeface="Inter"/>
                <a:sym typeface="Inter"/>
              </a:rPr>
              <a:t>Satellite Imagery </a:t>
            </a:r>
            <a:r>
              <a:rPr lang="en-US" sz="2100">
                <a:solidFill>
                  <a:srgbClr val="F8FAFC"/>
                </a:solidFill>
                <a:latin typeface="Inter SemiBold"/>
                <a:ea typeface="Inter SemiBold"/>
                <a:cs typeface="Inter SemiBold"/>
                <a:sym typeface="Inter SemiBold"/>
              </a:rPr>
              <a:t>(Sentinel-2 &amp; Landsat)</a:t>
            </a:r>
            <a:endParaRPr sz="2100">
              <a:solidFill>
                <a:srgbClr val="F8FAFC"/>
              </a:solidFill>
              <a:latin typeface="Inter SemiBold"/>
              <a:ea typeface="Inter SemiBold"/>
              <a:cs typeface="Inter SemiBold"/>
              <a:sym typeface="Inter SemiBold"/>
            </a:endParaRPr>
          </a:p>
        </p:txBody>
      </p:sp>
      <p:sp>
        <p:nvSpPr>
          <p:cNvPr id="150" name="Google Shape;150;p18"/>
          <p:cNvSpPr txBox="1"/>
          <p:nvPr/>
        </p:nvSpPr>
        <p:spPr>
          <a:xfrm>
            <a:off x="951050" y="4615150"/>
            <a:ext cx="504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Sentinel-2 Imagery:</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12-band multispectral, 10-20m res.</a:t>
            </a:r>
            <a:endParaRPr>
              <a:solidFill>
                <a:srgbClr val="F8FAFC"/>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US">
                <a:solidFill>
                  <a:srgbClr val="F8FAFC"/>
                </a:solidFill>
                <a:latin typeface="Inter"/>
                <a:ea typeface="Inter"/>
                <a:cs typeface="Inter"/>
                <a:sym typeface="Inter"/>
              </a:rPr>
              <a:t>why needed? captures immediate </a:t>
            </a:r>
            <a:r>
              <a:rPr lang="en-US">
                <a:solidFill>
                  <a:srgbClr val="F97316"/>
                </a:solidFill>
                <a:latin typeface="Inter"/>
                <a:ea typeface="Inter"/>
                <a:cs typeface="Inter"/>
                <a:sym typeface="Inter"/>
              </a:rPr>
              <a:t>pre-fire condition</a:t>
            </a:r>
            <a:endParaRPr>
              <a:solidFill>
                <a:srgbClr val="F97316"/>
              </a:solidFill>
              <a:latin typeface="Inter"/>
              <a:ea typeface="Inter"/>
              <a:cs typeface="Inter"/>
              <a:sym typeface="Inter"/>
            </a:endParaRPr>
          </a:p>
          <a:p>
            <a:pPr indent="0" lvl="0" marL="457200" rtl="0" algn="l">
              <a:spcBef>
                <a:spcPts val="0"/>
              </a:spcBef>
              <a:spcAft>
                <a:spcPts val="0"/>
              </a:spcAft>
              <a:buNone/>
            </a:pPr>
            <a:r>
              <a:rPr lang="en-US">
                <a:solidFill>
                  <a:srgbClr val="F8FAFC"/>
                </a:solidFill>
                <a:latin typeface="Inter"/>
                <a:ea typeface="Inter"/>
                <a:cs typeface="Inter"/>
                <a:sym typeface="Inter"/>
              </a:rPr>
              <a:t>(vegetation &amp; fuel availability)</a:t>
            </a:r>
            <a:endParaRPr>
              <a:solidFill>
                <a:srgbClr val="F8FAFC"/>
              </a:solidFill>
              <a:latin typeface="Inter"/>
              <a:ea typeface="Inter"/>
              <a:cs typeface="Inter"/>
              <a:sym typeface="Inter"/>
            </a:endParaRPr>
          </a:p>
        </p:txBody>
      </p:sp>
      <p:sp>
        <p:nvSpPr>
          <p:cNvPr id="151" name="Google Shape;151;p18"/>
          <p:cNvSpPr txBox="1"/>
          <p:nvPr/>
        </p:nvSpPr>
        <p:spPr>
          <a:xfrm>
            <a:off x="6093825" y="1243250"/>
            <a:ext cx="5758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rgbClr val="5A9DC3"/>
                </a:solidFill>
                <a:latin typeface="Inter"/>
                <a:ea typeface="Inter"/>
                <a:cs typeface="Inter"/>
                <a:sym typeface="Inter"/>
              </a:rPr>
              <a:t>Environmental Drivers</a:t>
            </a:r>
            <a:r>
              <a:rPr b="1" lang="en-US" sz="2100">
                <a:solidFill>
                  <a:srgbClr val="5A9DC3"/>
                </a:solidFill>
                <a:latin typeface="Inter"/>
                <a:ea typeface="Inter"/>
                <a:cs typeface="Inter"/>
                <a:sym typeface="Inter"/>
              </a:rPr>
              <a:t> </a:t>
            </a:r>
            <a:r>
              <a:rPr lang="en-US" sz="2100">
                <a:solidFill>
                  <a:srgbClr val="F8FAFC"/>
                </a:solidFill>
                <a:latin typeface="Inter SemiBold"/>
                <a:ea typeface="Inter SemiBold"/>
                <a:cs typeface="Inter SemiBold"/>
                <a:sym typeface="Inter SemiBold"/>
              </a:rPr>
              <a:t>(DEM &amp; ERA5)</a:t>
            </a:r>
            <a:endParaRPr sz="2100">
              <a:solidFill>
                <a:srgbClr val="F8FAFC"/>
              </a:solidFill>
              <a:latin typeface="Inter SemiBold"/>
              <a:ea typeface="Inter SemiBold"/>
              <a:cs typeface="Inter SemiBold"/>
              <a:sym typeface="Inter SemiBold"/>
            </a:endParaRPr>
          </a:p>
        </p:txBody>
      </p:sp>
      <p:sp>
        <p:nvSpPr>
          <p:cNvPr id="152" name="Google Shape;152;p18"/>
          <p:cNvSpPr txBox="1"/>
          <p:nvPr/>
        </p:nvSpPr>
        <p:spPr>
          <a:xfrm>
            <a:off x="6771356" y="4517719"/>
            <a:ext cx="547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Topograph (DEM)</a:t>
            </a:r>
            <a:r>
              <a:rPr lang="en-US">
                <a:solidFill>
                  <a:srgbClr val="F97316"/>
                </a:solidFill>
                <a:latin typeface="Inter SemiBold"/>
                <a:ea typeface="Inter SemiBold"/>
                <a:cs typeface="Inter SemiBold"/>
                <a:sym typeface="Inter SemiBold"/>
              </a:rPr>
              <a:t>:</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Terrain , slopes and valleys (30m res).</a:t>
            </a:r>
            <a:endParaRPr>
              <a:solidFill>
                <a:srgbClr val="F8FAFC"/>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US">
                <a:solidFill>
                  <a:srgbClr val="F8FAFC"/>
                </a:solidFill>
                <a:latin typeface="Inter"/>
                <a:ea typeface="Inter"/>
                <a:cs typeface="Inter"/>
                <a:sym typeface="Inter"/>
              </a:rPr>
              <a:t>why needed? Fire spreads uphill,</a:t>
            </a:r>
            <a:r>
              <a:rPr lang="en-US">
                <a:solidFill>
                  <a:srgbClr val="F97316"/>
                </a:solidFill>
                <a:latin typeface="Inter"/>
                <a:ea typeface="Inter"/>
                <a:cs typeface="Inter"/>
                <a:sym typeface="Inter"/>
              </a:rPr>
              <a:t> elevation is crucial</a:t>
            </a:r>
            <a:r>
              <a:rPr lang="en-US">
                <a:solidFill>
                  <a:srgbClr val="F8FAFC"/>
                </a:solidFill>
                <a:latin typeface="Inter"/>
                <a:ea typeface="Inter"/>
                <a:cs typeface="Inter"/>
                <a:sym typeface="Inter"/>
              </a:rPr>
              <a:t> for behavior.</a:t>
            </a:r>
            <a:endParaRPr>
              <a:solidFill>
                <a:srgbClr val="F8FAFC"/>
              </a:solidFill>
              <a:latin typeface="Inter"/>
              <a:ea typeface="Inter"/>
              <a:cs typeface="Inter"/>
              <a:sym typeface="Inter"/>
            </a:endParaRPr>
          </a:p>
        </p:txBody>
      </p:sp>
      <p:sp>
        <p:nvSpPr>
          <p:cNvPr id="153" name="Google Shape;153;p18"/>
          <p:cNvSpPr txBox="1"/>
          <p:nvPr/>
        </p:nvSpPr>
        <p:spPr>
          <a:xfrm>
            <a:off x="6828506" y="5416044"/>
            <a:ext cx="5476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ERA5 weather</a:t>
            </a:r>
            <a:r>
              <a:rPr lang="en-US">
                <a:solidFill>
                  <a:srgbClr val="F97316"/>
                </a:solidFill>
                <a:latin typeface="Inter SemiBold"/>
                <a:ea typeface="Inter SemiBold"/>
                <a:cs typeface="Inter SemiBold"/>
                <a:sym typeface="Inter SemiBold"/>
              </a:rPr>
              <a:t>:</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Temperature &amp; wind at ignition time.</a:t>
            </a:r>
            <a:endParaRPr>
              <a:solidFill>
                <a:srgbClr val="F8FAFC"/>
              </a:solidFill>
              <a:latin typeface="Inter"/>
              <a:ea typeface="Inter"/>
              <a:cs typeface="Inter"/>
              <a:sym typeface="Inter"/>
            </a:endParaRPr>
          </a:p>
          <a:p>
            <a:pPr indent="-317500" lvl="0" marL="457200" rtl="0" algn="l">
              <a:spcBef>
                <a:spcPts val="0"/>
              </a:spcBef>
              <a:spcAft>
                <a:spcPts val="0"/>
              </a:spcAft>
              <a:buClr>
                <a:srgbClr val="F8FAFC"/>
              </a:buClr>
              <a:buSzPts val="1400"/>
              <a:buFont typeface="Inter"/>
              <a:buChar char="●"/>
            </a:pPr>
            <a:r>
              <a:rPr lang="en-US">
                <a:solidFill>
                  <a:srgbClr val="F8FAFC"/>
                </a:solidFill>
                <a:latin typeface="Inter"/>
                <a:ea typeface="Inter"/>
                <a:cs typeface="Inter"/>
                <a:sym typeface="Inter"/>
              </a:rPr>
              <a:t>why needed? </a:t>
            </a:r>
            <a:r>
              <a:rPr lang="en-US">
                <a:solidFill>
                  <a:srgbClr val="F8FAFC"/>
                </a:solidFill>
                <a:latin typeface="Inter"/>
                <a:ea typeface="Inter"/>
                <a:cs typeface="Inter"/>
                <a:sym typeface="Inter"/>
              </a:rPr>
              <a:t>Meteorological</a:t>
            </a:r>
            <a:r>
              <a:rPr lang="en-US">
                <a:solidFill>
                  <a:srgbClr val="F8FAFC"/>
                </a:solidFill>
                <a:latin typeface="Inter"/>
                <a:ea typeface="Inter"/>
                <a:cs typeface="Inter"/>
                <a:sym typeface="Inter"/>
              </a:rPr>
              <a:t> conditions are key drivers of fire expansion. </a:t>
            </a:r>
            <a:endParaRPr>
              <a:solidFill>
                <a:srgbClr val="F8FAFC"/>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US">
                <a:solidFill>
                  <a:srgbClr val="F8FAFC"/>
                </a:solidFill>
                <a:latin typeface="Inter"/>
                <a:ea typeface="Inter"/>
                <a:cs typeface="Inter"/>
                <a:sym typeface="Inter"/>
              </a:rPr>
              <a:t>wind vectors provide</a:t>
            </a:r>
            <a:r>
              <a:rPr lang="en-US">
                <a:solidFill>
                  <a:srgbClr val="F97316"/>
                </a:solidFill>
                <a:latin typeface="Inter"/>
                <a:ea typeface="Inter"/>
                <a:cs typeface="Inter"/>
                <a:sym typeface="Inter"/>
              </a:rPr>
              <a:t> essential dynamic information</a:t>
            </a:r>
            <a:r>
              <a:rPr lang="en-US">
                <a:solidFill>
                  <a:srgbClr val="F8FAFC"/>
                </a:solidFill>
                <a:latin typeface="Inter"/>
                <a:ea typeface="Inter"/>
                <a:cs typeface="Inter"/>
                <a:sym typeface="Inter"/>
              </a:rPr>
              <a:t> for propagation direction.</a:t>
            </a:r>
            <a:endParaRPr>
              <a:solidFill>
                <a:srgbClr val="F8FAFC"/>
              </a:solidFill>
              <a:latin typeface="Inter"/>
              <a:ea typeface="Inter"/>
              <a:cs typeface="Inter"/>
              <a:sym typeface="Inter"/>
            </a:endParaRPr>
          </a:p>
        </p:txBody>
      </p:sp>
      <p:pic>
        <p:nvPicPr>
          <p:cNvPr id="154" name="Google Shape;154;p18"/>
          <p:cNvPicPr preferRelativeResize="0"/>
          <p:nvPr/>
        </p:nvPicPr>
        <p:blipFill>
          <a:blip r:embed="rId5">
            <a:alphaModFix/>
          </a:blip>
          <a:stretch>
            <a:fillRect/>
          </a:stretch>
        </p:blipFill>
        <p:spPr>
          <a:xfrm>
            <a:off x="536705" y="4517725"/>
            <a:ext cx="419100" cy="504825"/>
          </a:xfrm>
          <a:prstGeom prst="rect">
            <a:avLst/>
          </a:prstGeom>
          <a:noFill/>
          <a:ln>
            <a:noFill/>
          </a:ln>
        </p:spPr>
      </p:pic>
      <p:pic>
        <p:nvPicPr>
          <p:cNvPr id="155" name="Google Shape;155;p18"/>
          <p:cNvPicPr preferRelativeResize="0"/>
          <p:nvPr/>
        </p:nvPicPr>
        <p:blipFill>
          <a:blip r:embed="rId6">
            <a:alphaModFix/>
          </a:blip>
          <a:stretch>
            <a:fillRect/>
          </a:stretch>
        </p:blipFill>
        <p:spPr>
          <a:xfrm>
            <a:off x="541455" y="5446450"/>
            <a:ext cx="409575" cy="457200"/>
          </a:xfrm>
          <a:prstGeom prst="rect">
            <a:avLst/>
          </a:prstGeom>
          <a:noFill/>
          <a:ln>
            <a:noFill/>
          </a:ln>
        </p:spPr>
      </p:pic>
      <p:pic>
        <p:nvPicPr>
          <p:cNvPr id="156" name="Google Shape;156;p18"/>
          <p:cNvPicPr preferRelativeResize="0"/>
          <p:nvPr/>
        </p:nvPicPr>
        <p:blipFill>
          <a:blip r:embed="rId7">
            <a:alphaModFix/>
          </a:blip>
          <a:stretch>
            <a:fillRect/>
          </a:stretch>
        </p:blipFill>
        <p:spPr>
          <a:xfrm>
            <a:off x="5839765" y="3704500"/>
            <a:ext cx="512474" cy="504825"/>
          </a:xfrm>
          <a:prstGeom prst="rect">
            <a:avLst/>
          </a:prstGeom>
          <a:noFill/>
          <a:ln>
            <a:noFill/>
          </a:ln>
        </p:spPr>
      </p:pic>
      <p:pic>
        <p:nvPicPr>
          <p:cNvPr id="157" name="Google Shape;157;p18"/>
          <p:cNvPicPr preferRelativeResize="0"/>
          <p:nvPr/>
        </p:nvPicPr>
        <p:blipFill>
          <a:blip r:embed="rId8">
            <a:alphaModFix/>
          </a:blip>
          <a:stretch>
            <a:fillRect/>
          </a:stretch>
        </p:blipFill>
        <p:spPr>
          <a:xfrm>
            <a:off x="6409400" y="4517725"/>
            <a:ext cx="419100" cy="404891"/>
          </a:xfrm>
          <a:prstGeom prst="rect">
            <a:avLst/>
          </a:prstGeom>
          <a:noFill/>
          <a:ln>
            <a:noFill/>
          </a:ln>
        </p:spPr>
      </p:pic>
      <p:pic>
        <p:nvPicPr>
          <p:cNvPr id="158" name="Google Shape;158;p18"/>
          <p:cNvPicPr preferRelativeResize="0"/>
          <p:nvPr/>
        </p:nvPicPr>
        <p:blipFill>
          <a:blip r:embed="rId9">
            <a:alphaModFix/>
          </a:blip>
          <a:stretch>
            <a:fillRect/>
          </a:stretch>
        </p:blipFill>
        <p:spPr>
          <a:xfrm>
            <a:off x="6352250" y="5349025"/>
            <a:ext cx="533400" cy="495300"/>
          </a:xfrm>
          <a:prstGeom prst="rect">
            <a:avLst/>
          </a:prstGeom>
          <a:noFill/>
          <a:ln>
            <a:noFill/>
          </a:ln>
        </p:spPr>
      </p:pic>
      <p:pic>
        <p:nvPicPr>
          <p:cNvPr id="159" name="Google Shape;159;p18"/>
          <p:cNvPicPr preferRelativeResize="0"/>
          <p:nvPr/>
        </p:nvPicPr>
        <p:blipFill>
          <a:blip r:embed="rId10">
            <a:alphaModFix/>
          </a:blip>
          <a:stretch>
            <a:fillRect/>
          </a:stretch>
        </p:blipFill>
        <p:spPr>
          <a:xfrm>
            <a:off x="7251985" y="1954930"/>
            <a:ext cx="3657600" cy="24688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19"/>
          <p:cNvSpPr txBox="1"/>
          <p:nvPr/>
        </p:nvSpPr>
        <p:spPr>
          <a:xfrm>
            <a:off x="2754860" y="1852475"/>
            <a:ext cx="49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8FAFC"/>
              </a:solidFill>
              <a:latin typeface="Inter"/>
              <a:ea typeface="Inter"/>
              <a:cs typeface="Inter"/>
              <a:sym typeface="Inter"/>
            </a:endParaRPr>
          </a:p>
        </p:txBody>
      </p:sp>
      <p:sp>
        <p:nvSpPr>
          <p:cNvPr id="165" name="Google Shape;165;p19"/>
          <p:cNvSpPr txBox="1"/>
          <p:nvPr/>
        </p:nvSpPr>
        <p:spPr>
          <a:xfrm>
            <a:off x="335625" y="480900"/>
            <a:ext cx="575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5A9DC3"/>
                </a:solidFill>
                <a:latin typeface="Inter SemiBold"/>
                <a:ea typeface="Inter SemiBold"/>
                <a:cs typeface="Inter SemiBold"/>
                <a:sym typeface="Inter SemiBold"/>
              </a:rPr>
              <a:t>Ground-Truth Fire Labels</a:t>
            </a:r>
            <a:endParaRPr sz="2100">
              <a:solidFill>
                <a:srgbClr val="5A9DC3"/>
              </a:solidFill>
            </a:endParaRPr>
          </a:p>
          <a:p>
            <a:pPr indent="0" lvl="0" marL="0" rtl="0" algn="l">
              <a:spcBef>
                <a:spcPts val="0"/>
              </a:spcBef>
              <a:spcAft>
                <a:spcPts val="0"/>
              </a:spcAft>
              <a:buNone/>
            </a:pPr>
            <a:r>
              <a:rPr lang="en-US" sz="2100">
                <a:solidFill>
                  <a:srgbClr val="F8FAFC"/>
                </a:solidFill>
                <a:latin typeface="Inter SemiBold"/>
                <a:ea typeface="Inter SemiBold"/>
                <a:cs typeface="Inter SemiBold"/>
                <a:sym typeface="Inter SemiBold"/>
              </a:rPr>
              <a:t>(</a:t>
            </a:r>
            <a:r>
              <a:rPr lang="en-US" sz="2100">
                <a:solidFill>
                  <a:srgbClr val="F8FAFC"/>
                </a:solidFill>
                <a:latin typeface="Inter SemiBold"/>
                <a:ea typeface="Inter SemiBold"/>
                <a:cs typeface="Inter SemiBold"/>
                <a:sym typeface="Inter SemiBold"/>
              </a:rPr>
              <a:t>BURNED AREA MASK</a:t>
            </a:r>
            <a:r>
              <a:rPr lang="en-US" sz="2100">
                <a:solidFill>
                  <a:srgbClr val="F8FAFC"/>
                </a:solidFill>
              </a:rPr>
              <a:t> </a:t>
            </a:r>
            <a:r>
              <a:rPr lang="en-US" sz="2100">
                <a:solidFill>
                  <a:srgbClr val="F8FAFC"/>
                </a:solidFill>
                <a:latin typeface="Inter SemiBold"/>
                <a:ea typeface="Inter SemiBold"/>
                <a:cs typeface="Inter SemiBold"/>
                <a:sym typeface="Inter SemiBold"/>
              </a:rPr>
              <a:t>&amp; </a:t>
            </a:r>
            <a:r>
              <a:rPr lang="en-US" sz="2100">
                <a:solidFill>
                  <a:srgbClr val="F8FAFC"/>
                </a:solidFill>
                <a:latin typeface="Inter SemiBold"/>
                <a:ea typeface="Inter SemiBold"/>
                <a:cs typeface="Inter SemiBold"/>
                <a:sym typeface="Inter SemiBold"/>
              </a:rPr>
              <a:t>IGNITION DATA</a:t>
            </a:r>
            <a:r>
              <a:rPr lang="en-US" sz="2100">
                <a:solidFill>
                  <a:srgbClr val="F8FAFC"/>
                </a:solidFill>
                <a:latin typeface="Inter SemiBold"/>
                <a:ea typeface="Inter SemiBold"/>
                <a:cs typeface="Inter SemiBold"/>
                <a:sym typeface="Inter SemiBold"/>
              </a:rPr>
              <a:t>)</a:t>
            </a:r>
            <a:endParaRPr sz="2100">
              <a:solidFill>
                <a:srgbClr val="F8FAFC"/>
              </a:solidFill>
              <a:latin typeface="Inter SemiBold"/>
              <a:ea typeface="Inter SemiBold"/>
              <a:cs typeface="Inter SemiBold"/>
              <a:sym typeface="Inter SemiBold"/>
            </a:endParaRPr>
          </a:p>
        </p:txBody>
      </p:sp>
      <p:sp>
        <p:nvSpPr>
          <p:cNvPr id="166" name="Google Shape;166;p19"/>
          <p:cNvSpPr txBox="1"/>
          <p:nvPr/>
        </p:nvSpPr>
        <p:spPr>
          <a:xfrm>
            <a:off x="6201675" y="247450"/>
            <a:ext cx="5758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rgbClr val="5A9DC3"/>
                </a:solidFill>
                <a:latin typeface="Inter SemiBold"/>
                <a:ea typeface="Inter SemiBold"/>
                <a:cs typeface="Inter SemiBold"/>
                <a:sym typeface="Inter SemiBold"/>
              </a:rPr>
              <a:t>Land cover , Roads</a:t>
            </a:r>
            <a:r>
              <a:rPr b="1" lang="en-US" sz="2100">
                <a:solidFill>
                  <a:srgbClr val="5A9DC3"/>
                </a:solidFill>
                <a:latin typeface="Inter"/>
                <a:ea typeface="Inter"/>
                <a:cs typeface="Inter"/>
                <a:sym typeface="Inter"/>
              </a:rPr>
              <a:t> </a:t>
            </a:r>
            <a:endParaRPr sz="2100">
              <a:solidFill>
                <a:srgbClr val="F8FAFC"/>
              </a:solidFill>
              <a:latin typeface="Inter SemiBold"/>
              <a:ea typeface="Inter SemiBold"/>
              <a:cs typeface="Inter SemiBold"/>
              <a:sym typeface="Inter SemiBold"/>
            </a:endParaRPr>
          </a:p>
        </p:txBody>
      </p:sp>
      <p:sp>
        <p:nvSpPr>
          <p:cNvPr id="167" name="Google Shape;167;p19"/>
          <p:cNvSpPr txBox="1"/>
          <p:nvPr/>
        </p:nvSpPr>
        <p:spPr>
          <a:xfrm>
            <a:off x="6287453" y="4659150"/>
            <a:ext cx="329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     Roads</a:t>
            </a:r>
            <a:r>
              <a:rPr lang="en-US">
                <a:solidFill>
                  <a:srgbClr val="F97316"/>
                </a:solidFill>
                <a:latin typeface="Inter SemiBold"/>
                <a:ea typeface="Inter SemiBold"/>
                <a:cs typeface="Inter SemiBold"/>
                <a:sym typeface="Inter SemiBold"/>
              </a:rPr>
              <a:t>:</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Binary road mask (10m resolution).</a:t>
            </a:r>
            <a:endParaRPr>
              <a:solidFill>
                <a:srgbClr val="F8FAFC"/>
              </a:solidFill>
              <a:latin typeface="Inter"/>
              <a:ea typeface="Inter"/>
              <a:cs typeface="Inter"/>
              <a:sym typeface="Inter"/>
            </a:endParaRPr>
          </a:p>
          <a:p>
            <a:pPr indent="0" lvl="0" marL="0" rtl="0" algn="l">
              <a:spcBef>
                <a:spcPts val="0"/>
              </a:spcBef>
              <a:spcAft>
                <a:spcPts val="0"/>
              </a:spcAft>
              <a:buNone/>
            </a:pPr>
            <a:r>
              <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97316"/>
                </a:solidFill>
                <a:latin typeface="Inter"/>
                <a:ea typeface="Inter"/>
                <a:cs typeface="Inter"/>
                <a:sym typeface="Inter"/>
              </a:rPr>
              <a:t>why needed? </a:t>
            </a:r>
            <a:r>
              <a:rPr lang="en-US">
                <a:solidFill>
                  <a:srgbClr val="F8FAFC"/>
                </a:solidFill>
                <a:latin typeface="Inter"/>
                <a:ea typeface="Inter"/>
                <a:cs typeface="Inter"/>
                <a:sym typeface="Inter"/>
              </a:rPr>
              <a:t>Captures both </a:t>
            </a:r>
            <a:r>
              <a:rPr lang="en-US">
                <a:solidFill>
                  <a:srgbClr val="F97316"/>
                </a:solidFill>
                <a:latin typeface="Inter"/>
                <a:ea typeface="Inter"/>
                <a:cs typeface="Inter"/>
                <a:sym typeface="Inter"/>
              </a:rPr>
              <a:t>human-caused</a:t>
            </a:r>
            <a:r>
              <a:rPr lang="en-US">
                <a:solidFill>
                  <a:srgbClr val="F8FAFC"/>
                </a:solidFill>
                <a:latin typeface="Inter"/>
                <a:ea typeface="Inter"/>
                <a:cs typeface="Inter"/>
                <a:sym typeface="Inter"/>
              </a:rPr>
              <a:t> ignition likelihood and fire break potential.</a:t>
            </a:r>
            <a:endParaRPr>
              <a:solidFill>
                <a:srgbClr val="F8FAFC"/>
              </a:solidFill>
              <a:latin typeface="Inter"/>
              <a:ea typeface="Inter"/>
              <a:cs typeface="Inter"/>
              <a:sym typeface="Inter"/>
            </a:endParaRPr>
          </a:p>
        </p:txBody>
      </p:sp>
      <p:pic>
        <p:nvPicPr>
          <p:cNvPr id="168" name="Google Shape;168;p19"/>
          <p:cNvPicPr preferRelativeResize="0"/>
          <p:nvPr/>
        </p:nvPicPr>
        <p:blipFill>
          <a:blip r:embed="rId4">
            <a:alphaModFix/>
          </a:blip>
          <a:stretch>
            <a:fillRect/>
          </a:stretch>
        </p:blipFill>
        <p:spPr>
          <a:xfrm>
            <a:off x="5839765" y="3704500"/>
            <a:ext cx="512474" cy="504825"/>
          </a:xfrm>
          <a:prstGeom prst="rect">
            <a:avLst/>
          </a:prstGeom>
          <a:noFill/>
          <a:ln>
            <a:noFill/>
          </a:ln>
        </p:spPr>
      </p:pic>
      <p:pic>
        <p:nvPicPr>
          <p:cNvPr id="169" name="Google Shape;169;p19"/>
          <p:cNvPicPr preferRelativeResize="0"/>
          <p:nvPr/>
        </p:nvPicPr>
        <p:blipFill>
          <a:blip r:embed="rId5">
            <a:alphaModFix/>
          </a:blip>
          <a:stretch>
            <a:fillRect/>
          </a:stretch>
        </p:blipFill>
        <p:spPr>
          <a:xfrm>
            <a:off x="98268" y="1570264"/>
            <a:ext cx="2606040" cy="1828800"/>
          </a:xfrm>
          <a:prstGeom prst="rect">
            <a:avLst/>
          </a:prstGeom>
          <a:noFill/>
          <a:ln>
            <a:noFill/>
          </a:ln>
        </p:spPr>
      </p:pic>
      <p:pic>
        <p:nvPicPr>
          <p:cNvPr id="170" name="Google Shape;170;p19"/>
          <p:cNvPicPr preferRelativeResize="0"/>
          <p:nvPr/>
        </p:nvPicPr>
        <p:blipFill>
          <a:blip r:embed="rId6">
            <a:alphaModFix/>
          </a:blip>
          <a:stretch>
            <a:fillRect/>
          </a:stretch>
        </p:blipFill>
        <p:spPr>
          <a:xfrm>
            <a:off x="2632285" y="1890650"/>
            <a:ext cx="342900" cy="323850"/>
          </a:xfrm>
          <a:prstGeom prst="rect">
            <a:avLst/>
          </a:prstGeom>
          <a:noFill/>
          <a:ln>
            <a:noFill/>
          </a:ln>
        </p:spPr>
      </p:pic>
      <p:pic>
        <p:nvPicPr>
          <p:cNvPr id="171" name="Google Shape;171;p19"/>
          <p:cNvPicPr preferRelativeResize="0"/>
          <p:nvPr/>
        </p:nvPicPr>
        <p:blipFill>
          <a:blip r:embed="rId7">
            <a:alphaModFix/>
          </a:blip>
          <a:stretch>
            <a:fillRect/>
          </a:stretch>
        </p:blipFill>
        <p:spPr>
          <a:xfrm>
            <a:off x="9585954" y="4018275"/>
            <a:ext cx="2606040" cy="1828800"/>
          </a:xfrm>
          <a:prstGeom prst="rect">
            <a:avLst/>
          </a:prstGeom>
          <a:noFill/>
          <a:ln>
            <a:noFill/>
          </a:ln>
        </p:spPr>
      </p:pic>
      <p:sp>
        <p:nvSpPr>
          <p:cNvPr id="172" name="Google Shape;172;p19"/>
          <p:cNvSpPr txBox="1"/>
          <p:nvPr/>
        </p:nvSpPr>
        <p:spPr>
          <a:xfrm>
            <a:off x="2707685" y="1852475"/>
            <a:ext cx="3478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    Burned Area Mask</a:t>
            </a:r>
            <a:r>
              <a:rPr lang="en-US">
                <a:solidFill>
                  <a:srgbClr val="F97316"/>
                </a:solidFill>
                <a:latin typeface="Inter SemiBold"/>
                <a:ea typeface="Inter SemiBold"/>
                <a:cs typeface="Inter SemiBold"/>
                <a:sym typeface="Inter SemiBold"/>
              </a:rPr>
              <a:t>:</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Shape of the area that actually burned,</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8FAFC"/>
                </a:solidFill>
                <a:latin typeface="Inter"/>
                <a:ea typeface="Inter"/>
                <a:cs typeface="Inter"/>
                <a:sym typeface="Inter"/>
              </a:rPr>
              <a:t>Binary Segmentation</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8FAFC"/>
                </a:solidFill>
                <a:latin typeface="Inter"/>
                <a:ea typeface="Inter"/>
                <a:cs typeface="Inter"/>
                <a:sym typeface="Inter"/>
              </a:rPr>
              <a:t>(1 = burned, 0 = unburned)</a:t>
            </a:r>
            <a:endParaRPr>
              <a:solidFill>
                <a:srgbClr val="F8FAFC"/>
              </a:solidFill>
              <a:latin typeface="Inter"/>
              <a:ea typeface="Inter"/>
              <a:cs typeface="Inter"/>
              <a:sym typeface="Inter"/>
            </a:endParaRPr>
          </a:p>
          <a:p>
            <a:pPr indent="0" lvl="0" marL="0" rtl="0" algn="l">
              <a:spcBef>
                <a:spcPts val="0"/>
              </a:spcBef>
              <a:spcAft>
                <a:spcPts val="0"/>
              </a:spcAft>
              <a:buNone/>
            </a:pPr>
            <a:r>
              <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97316"/>
                </a:solidFill>
                <a:latin typeface="Inter"/>
                <a:ea typeface="Inter"/>
                <a:cs typeface="Inter"/>
                <a:sym typeface="Inter"/>
              </a:rPr>
              <a:t>why needed?</a:t>
            </a:r>
            <a:r>
              <a:rPr lang="en-US">
                <a:solidFill>
                  <a:srgbClr val="F8FAFC"/>
                </a:solidFill>
                <a:latin typeface="Inter"/>
                <a:ea typeface="Inter"/>
                <a:cs typeface="Inter"/>
                <a:sym typeface="Inter"/>
              </a:rPr>
              <a:t> Serve as a </a:t>
            </a:r>
            <a:r>
              <a:rPr lang="en-US">
                <a:solidFill>
                  <a:srgbClr val="F97316"/>
                </a:solidFill>
                <a:latin typeface="Inter"/>
                <a:ea typeface="Inter"/>
                <a:cs typeface="Inter"/>
                <a:sym typeface="Inter"/>
              </a:rPr>
              <a:t>target label</a:t>
            </a:r>
            <a:r>
              <a:rPr lang="en-US">
                <a:solidFill>
                  <a:srgbClr val="F8FAFC"/>
                </a:solidFill>
                <a:latin typeface="Inter"/>
                <a:ea typeface="Inter"/>
                <a:cs typeface="Inter"/>
                <a:sym typeface="Inter"/>
              </a:rPr>
              <a:t> for supervised learning segmentation</a:t>
            </a:r>
            <a:endParaRPr>
              <a:solidFill>
                <a:srgbClr val="F8FAFC"/>
              </a:solidFill>
              <a:latin typeface="Inter"/>
              <a:ea typeface="Inter"/>
              <a:cs typeface="Inter"/>
              <a:sym typeface="Inter"/>
            </a:endParaRPr>
          </a:p>
        </p:txBody>
      </p:sp>
      <p:pic>
        <p:nvPicPr>
          <p:cNvPr id="173" name="Google Shape;173;p19"/>
          <p:cNvPicPr preferRelativeResize="0"/>
          <p:nvPr/>
        </p:nvPicPr>
        <p:blipFill>
          <a:blip r:embed="rId8">
            <a:alphaModFix/>
          </a:blip>
          <a:stretch>
            <a:fillRect/>
          </a:stretch>
        </p:blipFill>
        <p:spPr>
          <a:xfrm>
            <a:off x="148800" y="3704492"/>
            <a:ext cx="2606040" cy="1828800"/>
          </a:xfrm>
          <a:prstGeom prst="rect">
            <a:avLst/>
          </a:prstGeom>
          <a:noFill/>
          <a:ln>
            <a:noFill/>
          </a:ln>
        </p:spPr>
      </p:pic>
      <p:sp>
        <p:nvSpPr>
          <p:cNvPr id="174" name="Google Shape;174;p19"/>
          <p:cNvSpPr txBox="1"/>
          <p:nvPr/>
        </p:nvSpPr>
        <p:spPr>
          <a:xfrm>
            <a:off x="2389510" y="4918401"/>
            <a:ext cx="3796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       Ignition Data</a:t>
            </a:r>
            <a:r>
              <a:rPr lang="en-US">
                <a:solidFill>
                  <a:srgbClr val="F97316"/>
                </a:solidFill>
                <a:latin typeface="Inter SemiBold"/>
                <a:ea typeface="Inter SemiBold"/>
                <a:cs typeface="Inter SemiBold"/>
                <a:sym typeface="Inter SemiBold"/>
              </a:rPr>
              <a:t>:</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The exact location where the fire started. (Binary marker), derived from Civil Protection point data.</a:t>
            </a:r>
            <a:endParaRPr>
              <a:solidFill>
                <a:srgbClr val="F8FAFC"/>
              </a:solidFill>
              <a:latin typeface="Inter"/>
              <a:ea typeface="Inter"/>
              <a:cs typeface="Inter"/>
              <a:sym typeface="Inter"/>
            </a:endParaRPr>
          </a:p>
          <a:p>
            <a:pPr indent="0" lvl="0" marL="0" rtl="0" algn="l">
              <a:spcBef>
                <a:spcPts val="0"/>
              </a:spcBef>
              <a:spcAft>
                <a:spcPts val="0"/>
              </a:spcAft>
              <a:buNone/>
            </a:pPr>
            <a:r>
              <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97316"/>
                </a:solidFill>
                <a:latin typeface="Inter"/>
                <a:ea typeface="Inter"/>
                <a:cs typeface="Inter"/>
                <a:sym typeface="Inter"/>
              </a:rPr>
              <a:t>why needed?</a:t>
            </a:r>
            <a:r>
              <a:rPr lang="en-US">
                <a:solidFill>
                  <a:srgbClr val="F8FAFC"/>
                </a:solidFill>
                <a:latin typeface="Inter"/>
                <a:ea typeface="Inter"/>
                <a:cs typeface="Inter"/>
                <a:sym typeface="Inter"/>
              </a:rPr>
              <a:t> The model learns how the fire is likely to spread from that specific starting position.</a:t>
            </a:r>
            <a:endParaRPr>
              <a:solidFill>
                <a:srgbClr val="F8FAFC"/>
              </a:solidFill>
              <a:latin typeface="Inter"/>
              <a:ea typeface="Inter"/>
              <a:cs typeface="Inter"/>
              <a:sym typeface="Inter"/>
            </a:endParaRPr>
          </a:p>
        </p:txBody>
      </p:sp>
      <p:pic>
        <p:nvPicPr>
          <p:cNvPr id="175" name="Google Shape;175;p19"/>
          <p:cNvPicPr preferRelativeResize="0"/>
          <p:nvPr/>
        </p:nvPicPr>
        <p:blipFill>
          <a:blip r:embed="rId9">
            <a:alphaModFix/>
          </a:blip>
          <a:stretch>
            <a:fillRect/>
          </a:stretch>
        </p:blipFill>
        <p:spPr>
          <a:xfrm>
            <a:off x="2488143" y="4972505"/>
            <a:ext cx="266700" cy="266700"/>
          </a:xfrm>
          <a:prstGeom prst="rect">
            <a:avLst/>
          </a:prstGeom>
          <a:noFill/>
          <a:ln>
            <a:noFill/>
          </a:ln>
        </p:spPr>
      </p:pic>
      <p:pic>
        <p:nvPicPr>
          <p:cNvPr id="176" name="Google Shape;176;p19"/>
          <p:cNvPicPr preferRelativeResize="0"/>
          <p:nvPr/>
        </p:nvPicPr>
        <p:blipFill rotWithShape="1">
          <a:blip r:embed="rId10">
            <a:alphaModFix/>
          </a:blip>
          <a:srcRect b="0" l="0" r="0" t="22178"/>
          <a:stretch/>
        </p:blipFill>
        <p:spPr>
          <a:xfrm>
            <a:off x="9535375" y="1421675"/>
            <a:ext cx="2606040" cy="1828800"/>
          </a:xfrm>
          <a:prstGeom prst="rect">
            <a:avLst/>
          </a:prstGeom>
          <a:noFill/>
          <a:ln>
            <a:noFill/>
          </a:ln>
        </p:spPr>
      </p:pic>
      <p:sp>
        <p:nvSpPr>
          <p:cNvPr id="177" name="Google Shape;177;p19"/>
          <p:cNvSpPr txBox="1"/>
          <p:nvPr/>
        </p:nvSpPr>
        <p:spPr>
          <a:xfrm>
            <a:off x="6236875" y="1637075"/>
            <a:ext cx="3796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97316"/>
                </a:solidFill>
                <a:latin typeface="Inter SemiBold"/>
                <a:ea typeface="Inter SemiBold"/>
                <a:cs typeface="Inter SemiBold"/>
                <a:sym typeface="Inter SemiBold"/>
              </a:rPr>
              <a:t>     Land cover Classification</a:t>
            </a:r>
            <a:r>
              <a:rPr lang="en-US">
                <a:solidFill>
                  <a:srgbClr val="F97316"/>
                </a:solidFill>
                <a:latin typeface="Inter SemiBold"/>
                <a:ea typeface="Inter SemiBold"/>
                <a:cs typeface="Inter SemiBold"/>
                <a:sym typeface="Inter SemiBold"/>
              </a:rPr>
              <a:t>:</a:t>
            </a:r>
            <a:r>
              <a:rPr lang="en-US">
                <a:solidFill>
                  <a:srgbClr val="F97316"/>
                </a:solidFill>
                <a:latin typeface="Inter"/>
                <a:ea typeface="Inter"/>
                <a:cs typeface="Inter"/>
                <a:sym typeface="Inter"/>
              </a:rPr>
              <a:t> </a:t>
            </a:r>
            <a:r>
              <a:rPr lang="en-US">
                <a:solidFill>
                  <a:srgbClr val="F8FAFC"/>
                </a:solidFill>
                <a:latin typeface="Inter"/>
                <a:ea typeface="Inter"/>
                <a:cs typeface="Inter"/>
                <a:sym typeface="Inter"/>
              </a:rPr>
              <a:t>Categorical mask of vegetation types (Forest, Shrub, Grassland, etc.).</a:t>
            </a:r>
            <a:endParaRPr>
              <a:solidFill>
                <a:srgbClr val="F8FAFC"/>
              </a:solidFill>
            </a:endParaRPr>
          </a:p>
          <a:p>
            <a:pPr indent="0" lvl="0" marL="0" rtl="0" algn="l">
              <a:spcBef>
                <a:spcPts val="0"/>
              </a:spcBef>
              <a:spcAft>
                <a:spcPts val="0"/>
              </a:spcAft>
              <a:buNone/>
            </a:pPr>
            <a:r>
              <a:t/>
            </a:r>
            <a:endParaRPr>
              <a:solidFill>
                <a:srgbClr val="F8FAFC"/>
              </a:solidFill>
              <a:latin typeface="Inter"/>
              <a:ea typeface="Inter"/>
              <a:cs typeface="Inter"/>
              <a:sym typeface="Inter"/>
            </a:endParaRPr>
          </a:p>
          <a:p>
            <a:pPr indent="0" lvl="0" marL="0" rtl="0" algn="l">
              <a:spcBef>
                <a:spcPts val="0"/>
              </a:spcBef>
              <a:spcAft>
                <a:spcPts val="0"/>
              </a:spcAft>
              <a:buNone/>
            </a:pPr>
            <a:r>
              <a:rPr lang="en-US">
                <a:solidFill>
                  <a:srgbClr val="F97316"/>
                </a:solidFill>
                <a:latin typeface="Inter"/>
                <a:ea typeface="Inter"/>
                <a:cs typeface="Inter"/>
                <a:sym typeface="Inter"/>
              </a:rPr>
              <a:t>why needed?</a:t>
            </a:r>
            <a:r>
              <a:rPr lang="en-US">
                <a:solidFill>
                  <a:srgbClr val="F8FAFC"/>
                </a:solidFill>
                <a:latin typeface="Inter"/>
                <a:ea typeface="Inter"/>
                <a:cs typeface="Inter"/>
                <a:sym typeface="Inter"/>
              </a:rPr>
              <a:t> </a:t>
            </a:r>
            <a:r>
              <a:rPr lang="en-US">
                <a:solidFill>
                  <a:srgbClr val="F8FAFC"/>
                </a:solidFill>
                <a:latin typeface="Inter"/>
                <a:ea typeface="Inter"/>
                <a:cs typeface="Inter"/>
                <a:sym typeface="Inter"/>
              </a:rPr>
              <a:t>Critical for estimating </a:t>
            </a:r>
            <a:r>
              <a:rPr lang="en-US">
                <a:solidFill>
                  <a:srgbClr val="F97316"/>
                </a:solidFill>
                <a:latin typeface="Inter"/>
                <a:ea typeface="Inter"/>
                <a:cs typeface="Inter"/>
                <a:sym typeface="Inter"/>
              </a:rPr>
              <a:t>fuel type</a:t>
            </a:r>
            <a:r>
              <a:rPr lang="en-US">
                <a:solidFill>
                  <a:srgbClr val="F8FAFC"/>
                </a:solidFill>
              </a:rPr>
              <a:t>, </a:t>
            </a:r>
            <a:r>
              <a:rPr lang="en-US">
                <a:solidFill>
                  <a:srgbClr val="F8FAFC"/>
                </a:solidFill>
                <a:latin typeface="Inter"/>
                <a:ea typeface="Inter"/>
                <a:cs typeface="Inter"/>
                <a:sym typeface="Inter"/>
              </a:rPr>
              <a:t>Assists the model in differentiating propagation potential based on available fuel.</a:t>
            </a:r>
            <a:endParaRPr>
              <a:solidFill>
                <a:srgbClr val="F8FAFC"/>
              </a:solidFill>
              <a:latin typeface="Inter"/>
              <a:ea typeface="Inter"/>
              <a:cs typeface="Inter"/>
              <a:sym typeface="Inter"/>
            </a:endParaRPr>
          </a:p>
        </p:txBody>
      </p:sp>
      <p:pic>
        <p:nvPicPr>
          <p:cNvPr id="178" name="Google Shape;178;p19"/>
          <p:cNvPicPr preferRelativeResize="0"/>
          <p:nvPr/>
        </p:nvPicPr>
        <p:blipFill>
          <a:blip r:embed="rId11">
            <a:alphaModFix/>
          </a:blip>
          <a:stretch>
            <a:fillRect/>
          </a:stretch>
        </p:blipFill>
        <p:spPr>
          <a:xfrm>
            <a:off x="6287460" y="1699728"/>
            <a:ext cx="228600" cy="247650"/>
          </a:xfrm>
          <a:prstGeom prst="rect">
            <a:avLst/>
          </a:prstGeom>
          <a:noFill/>
          <a:ln>
            <a:noFill/>
          </a:ln>
        </p:spPr>
      </p:pic>
      <p:pic>
        <p:nvPicPr>
          <p:cNvPr id="179" name="Google Shape;179;p19"/>
          <p:cNvPicPr preferRelativeResize="0"/>
          <p:nvPr/>
        </p:nvPicPr>
        <p:blipFill>
          <a:blip r:embed="rId12">
            <a:alphaModFix/>
          </a:blip>
          <a:stretch>
            <a:fillRect/>
          </a:stretch>
        </p:blipFill>
        <p:spPr>
          <a:xfrm>
            <a:off x="6244585" y="4701906"/>
            <a:ext cx="314325" cy="26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183" name="Shape 183"/>
        <p:cNvGrpSpPr/>
        <p:nvPr/>
      </p:nvGrpSpPr>
      <p:grpSpPr>
        <a:xfrm>
          <a:off x="0" y="0"/>
          <a:ext cx="0" cy="0"/>
          <a:chOff x="0" y="0"/>
          <a:chExt cx="0" cy="0"/>
        </a:xfrm>
      </p:grpSpPr>
      <p:sp>
        <p:nvSpPr>
          <p:cNvPr id="184" name="Google Shape;184;p20"/>
          <p:cNvSpPr txBox="1"/>
          <p:nvPr/>
        </p:nvSpPr>
        <p:spPr>
          <a:xfrm>
            <a:off x="771525" y="259713"/>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150">
                <a:solidFill>
                  <a:srgbClr val="F8FAFC"/>
                </a:solidFill>
                <a:latin typeface="Inter"/>
                <a:ea typeface="Inter"/>
                <a:cs typeface="Inter"/>
                <a:sym typeface="Inter"/>
              </a:rPr>
              <a:t>Full comparison Fires in Piedmont (areas only)</a:t>
            </a:r>
            <a:endParaRPr/>
          </a:p>
        </p:txBody>
      </p:sp>
      <p:sp>
        <p:nvSpPr>
          <p:cNvPr id="185" name="Google Shape;185;p20"/>
          <p:cNvSpPr/>
          <p:nvPr/>
        </p:nvSpPr>
        <p:spPr>
          <a:xfrm>
            <a:off x="581025" y="259713"/>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86" name="Google Shape;186;p20"/>
          <p:cNvPicPr preferRelativeResize="0"/>
          <p:nvPr/>
        </p:nvPicPr>
        <p:blipFill>
          <a:blip r:embed="rId3">
            <a:alphaModFix/>
          </a:blip>
          <a:stretch>
            <a:fillRect/>
          </a:stretch>
        </p:blipFill>
        <p:spPr>
          <a:xfrm>
            <a:off x="8213627" y="1387450"/>
            <a:ext cx="3840480" cy="5319074"/>
          </a:xfrm>
          <a:prstGeom prst="rect">
            <a:avLst/>
          </a:prstGeom>
          <a:noFill/>
          <a:ln>
            <a:noFill/>
          </a:ln>
        </p:spPr>
      </p:pic>
      <p:pic>
        <p:nvPicPr>
          <p:cNvPr id="187" name="Google Shape;187;p20"/>
          <p:cNvPicPr preferRelativeResize="0"/>
          <p:nvPr/>
        </p:nvPicPr>
        <p:blipFill>
          <a:blip r:embed="rId4">
            <a:alphaModFix/>
          </a:blip>
          <a:stretch>
            <a:fillRect/>
          </a:stretch>
        </p:blipFill>
        <p:spPr>
          <a:xfrm>
            <a:off x="182538" y="1387441"/>
            <a:ext cx="3840480" cy="5319087"/>
          </a:xfrm>
          <a:prstGeom prst="rect">
            <a:avLst/>
          </a:prstGeom>
          <a:noFill/>
          <a:ln>
            <a:noFill/>
          </a:ln>
        </p:spPr>
      </p:pic>
      <p:pic>
        <p:nvPicPr>
          <p:cNvPr id="188" name="Google Shape;188;p20"/>
          <p:cNvPicPr preferRelativeResize="0"/>
          <p:nvPr/>
        </p:nvPicPr>
        <p:blipFill>
          <a:blip r:embed="rId5">
            <a:alphaModFix/>
          </a:blip>
          <a:stretch>
            <a:fillRect/>
          </a:stretch>
        </p:blipFill>
        <p:spPr>
          <a:xfrm>
            <a:off x="4203102" y="1387450"/>
            <a:ext cx="3840480" cy="5319074"/>
          </a:xfrm>
          <a:prstGeom prst="rect">
            <a:avLst/>
          </a:prstGeom>
          <a:noFill/>
          <a:ln>
            <a:noFill/>
          </a:ln>
        </p:spPr>
      </p:pic>
      <p:sp>
        <p:nvSpPr>
          <p:cNvPr id="189" name="Google Shape;189;p20"/>
          <p:cNvSpPr txBox="1"/>
          <p:nvPr/>
        </p:nvSpPr>
        <p:spPr>
          <a:xfrm>
            <a:off x="182550" y="971950"/>
            <a:ext cx="384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F8FAFC"/>
                </a:solidFill>
              </a:rPr>
              <a:t>Civil Protection Area</a:t>
            </a:r>
            <a:endParaRPr b="1" sz="1500">
              <a:solidFill>
                <a:srgbClr val="F8FAFC"/>
              </a:solidFill>
            </a:endParaRPr>
          </a:p>
        </p:txBody>
      </p:sp>
      <p:sp>
        <p:nvSpPr>
          <p:cNvPr id="190" name="Google Shape;190;p20"/>
          <p:cNvSpPr txBox="1"/>
          <p:nvPr/>
        </p:nvSpPr>
        <p:spPr>
          <a:xfrm>
            <a:off x="8223650" y="971950"/>
            <a:ext cx="384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F8FAFC"/>
                </a:solidFill>
              </a:rPr>
              <a:t>Civil Protection Points</a:t>
            </a:r>
            <a:endParaRPr b="1" sz="1500">
              <a:solidFill>
                <a:srgbClr val="F8FAFC"/>
              </a:solidFill>
            </a:endParaRPr>
          </a:p>
        </p:txBody>
      </p:sp>
      <p:sp>
        <p:nvSpPr>
          <p:cNvPr id="191" name="Google Shape;191;p20"/>
          <p:cNvSpPr txBox="1"/>
          <p:nvPr/>
        </p:nvSpPr>
        <p:spPr>
          <a:xfrm>
            <a:off x="4203100" y="971950"/>
            <a:ext cx="384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F8FAFC"/>
                </a:solidFill>
              </a:rPr>
              <a:t>EFFIS Area</a:t>
            </a:r>
            <a:endParaRPr b="1" sz="1500">
              <a:solidFill>
                <a:srgbClr val="F8FAF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Make this slide beautiful ,  do not modify the text, you can add icons for them , also for the image,  you can make it more attractive in a way you think , give me that" id="196" name="Google Shape;196;p21"/>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